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Lst>
  <p:sldSz cy="13716000" cx="24387050"/>
  <p:notesSz cx="6858000" cy="9144000"/>
  <p:embeddedFontLst>
    <p:embeddedFont>
      <p:font typeface="Roboto"/>
      <p:regular r:id="rId40"/>
      <p:bold r:id="rId41"/>
      <p:italic r:id="rId42"/>
      <p:boldItalic r:id="rId43"/>
    </p:embeddedFont>
    <p:embeddedFont>
      <p:font typeface="Nuni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h3viocW3PteDHQDq+jwBJSt/I9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6.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8.xml"/><Relationship Id="rId44" Type="http://schemas.openxmlformats.org/officeDocument/2006/relationships/font" Target="fonts/Nunito-regular.fntdata"/><Relationship Id="rId21" Type="http://schemas.openxmlformats.org/officeDocument/2006/relationships/slide" Target="slides/slide17.xml"/><Relationship Id="rId43" Type="http://schemas.openxmlformats.org/officeDocument/2006/relationships/font" Target="fonts/Roboto-boldItalic.fntdata"/><Relationship Id="rId24" Type="http://schemas.openxmlformats.org/officeDocument/2006/relationships/slide" Target="slides/slide20.xml"/><Relationship Id="rId46" Type="http://schemas.openxmlformats.org/officeDocument/2006/relationships/font" Target="fonts/Nunito-italic.fntdata"/><Relationship Id="rId23" Type="http://schemas.openxmlformats.org/officeDocument/2006/relationships/slide" Target="slides/slide19.xml"/><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Nunito-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 name="Google Shape;5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d5b0ab7525_0_1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d5b0ab752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d56b400bfe_0_18: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2d56b400bfe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5b0ab7525_0_2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2d5b0ab7525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5b0ab7525_0_49: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2d5b0ab752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d4a6451fa9_0_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2d4a6451fa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d5b0ab7525_0_61: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2d5b0ab7525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d5b0ab7525_0_9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g2d5b0ab7525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d5b0ab7525_0_7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2d5b0ab752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5b0ab7525_0_108: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d5b0ab7525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4a6451fa9_0_22: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2d4a6451fa9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d4a6451fa9_0_0: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g2d4a6451fa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4a6451fa9_0_168: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2d4a6451fa9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d4a6451fa9_0_17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 name="Google Shape;201;g2d4a6451fa9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4a6451fa9_0_190: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g2d4a6451fa9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5b0ab7525_0_120: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g2d5b0ab7525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d5b0ab7525_0_133: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2d5b0ab7525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efb5dbbd7_0_1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30efb5dbbd7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0efb5dbbd7_0_3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30efb5dbbd7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efb5dbbd7_0_6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30efb5dbbd7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5b0ab7525_0_143: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g2d5b0ab7525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d5b0ab7525_0_189: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d5b0ab7525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d56b400bfe_0_11: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g2d56b400bf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5b0ab7525_0_159: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d5b0ab7525_0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5b0ab7525_0_173: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2d5b0ab7525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d4a6451fa9_0_29: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2d4a6451fa9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efb5dbbd7_0_53: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30efb5dbbd7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5c285a80e_0_0: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d5c285a80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d484fdb61a_0_368: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d484fdb61a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d56b400bfe_0_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g2d56b400bf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d56b400bfe_0_0: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g2d56b400b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5b0ab7525_0_4: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2d5b0ab752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d5b0ab7525_0_3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g2d5b0ab7525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4a6451fa9_0_15: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2d4a6451fa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56b400bfe_0_27:notes"/>
          <p:cNvSpPr/>
          <p:nvPr>
            <p:ph idx="2" type="sldImg"/>
          </p:nvPr>
        </p:nvSpPr>
        <p:spPr>
          <a:xfrm>
            <a:off x="380919" y="685800"/>
            <a:ext cx="6096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d56b400bf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tada" type="title">
  <p:cSld name="TITLE">
    <p:spTree>
      <p:nvGrpSpPr>
        <p:cNvPr id="9" name="Shape 9"/>
        <p:cNvGrpSpPr/>
        <p:nvPr/>
      </p:nvGrpSpPr>
      <p:grpSpPr>
        <a:xfrm>
          <a:off x="0" y="0"/>
          <a:ext cx="0" cy="0"/>
          <a:chOff x="0" y="0"/>
          <a:chExt cx="0" cy="0"/>
        </a:xfrm>
      </p:grpSpPr>
      <p:cxnSp>
        <p:nvCxnSpPr>
          <p:cNvPr id="10" name="Google Shape;10;p11"/>
          <p:cNvCxnSpPr/>
          <p:nvPr/>
        </p:nvCxnSpPr>
        <p:spPr>
          <a:xfrm>
            <a:off x="1962845" y="4334133"/>
            <a:ext cx="21264300" cy="29700"/>
          </a:xfrm>
          <a:prstGeom prst="straightConnector1">
            <a:avLst/>
          </a:prstGeom>
          <a:noFill/>
          <a:ln cap="flat" cmpd="sng" w="28575">
            <a:solidFill>
              <a:srgbClr val="A64D79"/>
            </a:solidFill>
            <a:prstDash val="solid"/>
            <a:round/>
            <a:headEnd len="sm" w="sm" type="none"/>
            <a:tailEnd len="sm" w="sm" type="none"/>
          </a:ln>
        </p:spPr>
      </p:cxnSp>
      <p:cxnSp>
        <p:nvCxnSpPr>
          <p:cNvPr id="11" name="Google Shape;11;p11"/>
          <p:cNvCxnSpPr/>
          <p:nvPr/>
        </p:nvCxnSpPr>
        <p:spPr>
          <a:xfrm>
            <a:off x="1962845" y="11384933"/>
            <a:ext cx="21264300" cy="29700"/>
          </a:xfrm>
          <a:prstGeom prst="straightConnector1">
            <a:avLst/>
          </a:prstGeom>
          <a:noFill/>
          <a:ln cap="flat" cmpd="sng" w="28575">
            <a:solidFill>
              <a:srgbClr val="A64D79"/>
            </a:solidFill>
            <a:prstDash val="solid"/>
            <a:round/>
            <a:headEnd len="sm" w="sm" type="none"/>
            <a:tailEnd len="sm" w="sm" type="none"/>
          </a:ln>
        </p:spPr>
      </p:cxnSp>
      <p:cxnSp>
        <p:nvCxnSpPr>
          <p:cNvPr id="12" name="Google Shape;12;p11"/>
          <p:cNvCxnSpPr/>
          <p:nvPr/>
        </p:nvCxnSpPr>
        <p:spPr>
          <a:xfrm>
            <a:off x="1962845" y="4424614"/>
            <a:ext cx="21264300" cy="29700"/>
          </a:xfrm>
          <a:prstGeom prst="straightConnector1">
            <a:avLst/>
          </a:prstGeom>
          <a:noFill/>
          <a:ln cap="flat" cmpd="sng" w="9525">
            <a:solidFill>
              <a:srgbClr val="666666"/>
            </a:solidFill>
            <a:prstDash val="solid"/>
            <a:round/>
            <a:headEnd len="sm" w="sm" type="none"/>
            <a:tailEnd len="sm" w="sm" type="none"/>
          </a:ln>
        </p:spPr>
      </p:cxnSp>
      <p:cxnSp>
        <p:nvCxnSpPr>
          <p:cNvPr id="13" name="Google Shape;13;p11"/>
          <p:cNvCxnSpPr/>
          <p:nvPr/>
        </p:nvCxnSpPr>
        <p:spPr>
          <a:xfrm>
            <a:off x="1962845" y="11280472"/>
            <a:ext cx="21264300" cy="29700"/>
          </a:xfrm>
          <a:prstGeom prst="straightConnector1">
            <a:avLst/>
          </a:prstGeom>
          <a:noFill/>
          <a:ln cap="flat" cmpd="sng" w="9525">
            <a:solidFill>
              <a:srgbClr val="666666"/>
            </a:solidFill>
            <a:prstDash val="solid"/>
            <a:round/>
            <a:headEnd len="sm" w="sm" type="none"/>
            <a:tailEnd len="sm" w="sm" type="none"/>
          </a:ln>
        </p:spPr>
      </p:cxnSp>
      <p:sp>
        <p:nvSpPr>
          <p:cNvPr id="14" name="Google Shape;14;p11"/>
          <p:cNvSpPr txBox="1"/>
          <p:nvPr/>
        </p:nvSpPr>
        <p:spPr>
          <a:xfrm>
            <a:off x="2389600" y="4994875"/>
            <a:ext cx="20410800" cy="418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8600" u="none" cap="none" strike="noStrike">
                <a:solidFill>
                  <a:schemeClr val="dk2"/>
                </a:solidFill>
                <a:latin typeface="Nunito"/>
                <a:ea typeface="Nunito"/>
                <a:cs typeface="Nunito"/>
                <a:sym typeface="Nunito"/>
              </a:rPr>
              <a:t>Nociones de Aprendizaje Automático para Aplicaciones Nucleares</a:t>
            </a:r>
            <a:endParaRPr b="0" i="0" sz="8600" u="none" cap="none" strike="noStrike">
              <a:solidFill>
                <a:schemeClr val="dk2"/>
              </a:solidFill>
              <a:latin typeface="Nunito"/>
              <a:ea typeface="Nunito"/>
              <a:cs typeface="Nunito"/>
              <a:sym typeface="Nunito"/>
            </a:endParaRPr>
          </a:p>
        </p:txBody>
      </p:sp>
      <p:sp>
        <p:nvSpPr>
          <p:cNvPr id="15" name="Google Shape;15;p11"/>
          <p:cNvSpPr txBox="1"/>
          <p:nvPr>
            <p:ph type="title"/>
          </p:nvPr>
        </p:nvSpPr>
        <p:spPr>
          <a:xfrm>
            <a:off x="6270252" y="8726525"/>
            <a:ext cx="12649500" cy="1527300"/>
          </a:xfrm>
          <a:prstGeom prst="rect">
            <a:avLst/>
          </a:prstGeom>
          <a:noFill/>
          <a:ln>
            <a:noFill/>
          </a:ln>
        </p:spPr>
        <p:txBody>
          <a:bodyPr anchorCtr="0" anchor="t" bIns="243825" lIns="243825" spcFirstLastPara="1" rIns="243825" wrap="square" tIns="243825">
            <a:normAutofit/>
          </a:bodyPr>
          <a:lstStyle>
            <a:lvl1pPr lvl="0" algn="l">
              <a:lnSpc>
                <a:spcPct val="100000"/>
              </a:lnSpc>
              <a:spcBef>
                <a:spcPts val="0"/>
              </a:spcBef>
              <a:spcAft>
                <a:spcPts val="0"/>
              </a:spcAft>
              <a:buSzPts val="6000"/>
              <a:buNone/>
              <a:defRPr sz="60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pic>
        <p:nvPicPr>
          <p:cNvPr id="16" name="Google Shape;16;p11"/>
          <p:cNvPicPr preferRelativeResize="0"/>
          <p:nvPr/>
        </p:nvPicPr>
        <p:blipFill rotWithShape="1">
          <a:blip r:embed="rId2">
            <a:alphaModFix/>
          </a:blip>
          <a:srcRect b="0" l="0" r="0" t="0"/>
          <a:stretch/>
        </p:blipFill>
        <p:spPr>
          <a:xfrm>
            <a:off x="17910481" y="2123576"/>
            <a:ext cx="5034894" cy="1912900"/>
          </a:xfrm>
          <a:prstGeom prst="rect">
            <a:avLst/>
          </a:prstGeom>
          <a:noFill/>
          <a:ln>
            <a:noFill/>
          </a:ln>
        </p:spPr>
      </p:pic>
      <p:pic>
        <p:nvPicPr>
          <p:cNvPr id="17" name="Google Shape;17;p11"/>
          <p:cNvPicPr preferRelativeResize="0"/>
          <p:nvPr/>
        </p:nvPicPr>
        <p:blipFill rotWithShape="1">
          <a:blip r:embed="rId3">
            <a:alphaModFix/>
          </a:blip>
          <a:srcRect b="24145" l="0" r="0" t="21176"/>
          <a:stretch/>
        </p:blipFill>
        <p:spPr>
          <a:xfrm>
            <a:off x="13043336" y="2238085"/>
            <a:ext cx="4867163" cy="1742224"/>
          </a:xfrm>
          <a:prstGeom prst="rect">
            <a:avLst/>
          </a:prstGeom>
          <a:noFill/>
          <a:ln>
            <a:noFill/>
          </a:ln>
        </p:spPr>
      </p:pic>
      <p:pic>
        <p:nvPicPr>
          <p:cNvPr id="18" name="Google Shape;18;p11"/>
          <p:cNvPicPr preferRelativeResize="0"/>
          <p:nvPr/>
        </p:nvPicPr>
        <p:blipFill rotWithShape="1">
          <a:blip r:embed="rId4">
            <a:alphaModFix/>
          </a:blip>
          <a:srcRect b="0" l="0" r="0" t="0"/>
          <a:stretch/>
        </p:blipFill>
        <p:spPr>
          <a:xfrm>
            <a:off x="2389600" y="1971175"/>
            <a:ext cx="6376334" cy="19129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tems">
  <p:cSld name="CUSTOM">
    <p:spTree>
      <p:nvGrpSpPr>
        <p:cNvPr id="19" name="Shape 19"/>
        <p:cNvGrpSpPr/>
        <p:nvPr/>
      </p:nvGrpSpPr>
      <p:grpSpPr>
        <a:xfrm>
          <a:off x="0" y="0"/>
          <a:ext cx="0" cy="0"/>
          <a:chOff x="0" y="0"/>
          <a:chExt cx="0" cy="0"/>
        </a:xfrm>
      </p:grpSpPr>
      <p:sp>
        <p:nvSpPr>
          <p:cNvPr id="20" name="Google Shape;20;p12"/>
          <p:cNvSpPr txBox="1"/>
          <p:nvPr/>
        </p:nvSpPr>
        <p:spPr>
          <a:xfrm>
            <a:off x="21079618" y="12743911"/>
            <a:ext cx="1463400" cy="1049700"/>
          </a:xfrm>
          <a:prstGeom prst="rect">
            <a:avLst/>
          </a:prstGeom>
          <a:noFill/>
          <a:ln>
            <a:noFill/>
          </a:ln>
        </p:spPr>
        <p:txBody>
          <a:bodyPr anchorCtr="0" anchor="ctr" bIns="243825" lIns="243825" spcFirstLastPara="1" rIns="243825" wrap="square" tIns="243825">
            <a:normAutofit/>
          </a:bodyPr>
          <a:lstStyle/>
          <a:p>
            <a:pPr indent="0" lvl="0" marL="0" marR="0" rtl="0" algn="ctr">
              <a:lnSpc>
                <a:spcPct val="100000"/>
              </a:lnSpc>
              <a:spcBef>
                <a:spcPts val="0"/>
              </a:spcBef>
              <a:spcAft>
                <a:spcPts val="0"/>
              </a:spcAft>
              <a:buClr>
                <a:srgbClr val="000000"/>
              </a:buClr>
              <a:buSzPts val="2700"/>
              <a:buFont typeface="Arial"/>
              <a:buNone/>
            </a:pPr>
            <a:fld id="{00000000-1234-1234-1234-123412341234}" type="slidenum">
              <a:rPr b="0" i="0" lang="en" sz="2700" u="none" cap="none" strike="noStrike">
                <a:solidFill>
                  <a:srgbClr val="595959"/>
                </a:solidFill>
                <a:latin typeface="Arial"/>
                <a:ea typeface="Arial"/>
                <a:cs typeface="Arial"/>
                <a:sym typeface="Arial"/>
              </a:rPr>
              <a:t>‹#›</a:t>
            </a:fld>
            <a:endParaRPr b="0" i="0" sz="2700" u="none" cap="none" strike="noStrike">
              <a:solidFill>
                <a:srgbClr val="595959"/>
              </a:solidFill>
              <a:latin typeface="Arial"/>
              <a:ea typeface="Arial"/>
              <a:cs typeface="Arial"/>
              <a:sym typeface="Arial"/>
            </a:endParaRPr>
          </a:p>
        </p:txBody>
      </p:sp>
      <p:cxnSp>
        <p:nvCxnSpPr>
          <p:cNvPr id="21" name="Google Shape;21;p12"/>
          <p:cNvCxnSpPr/>
          <p:nvPr/>
        </p:nvCxnSpPr>
        <p:spPr>
          <a:xfrm flipH="1">
            <a:off x="917679" y="12782779"/>
            <a:ext cx="22635600" cy="33600"/>
          </a:xfrm>
          <a:prstGeom prst="straightConnector1">
            <a:avLst/>
          </a:prstGeom>
          <a:noFill/>
          <a:ln cap="flat" cmpd="sng" w="9525">
            <a:solidFill>
              <a:srgbClr val="A64D79"/>
            </a:solidFill>
            <a:prstDash val="solid"/>
            <a:round/>
            <a:headEnd len="sm" w="sm" type="none"/>
            <a:tailEnd len="sm" w="sm" type="none"/>
          </a:ln>
        </p:spPr>
      </p:cxnSp>
      <p:sp>
        <p:nvSpPr>
          <p:cNvPr id="22" name="Google Shape;22;p12"/>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a:bodyPr>
          <a:lstStyle>
            <a:lvl1pPr lvl="0" algn="l">
              <a:lnSpc>
                <a:spcPct val="100000"/>
              </a:lnSpc>
              <a:spcBef>
                <a:spcPts val="0"/>
              </a:spcBef>
              <a:spcAft>
                <a:spcPts val="0"/>
              </a:spcAft>
              <a:buClr>
                <a:srgbClr val="A64D79"/>
              </a:buClr>
              <a:buSzPts val="7500"/>
              <a:buNone/>
              <a:defRPr>
                <a:solidFill>
                  <a:srgbClr val="A64D79"/>
                </a:solidFil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sp>
        <p:nvSpPr>
          <p:cNvPr id="23" name="Google Shape;23;p12"/>
          <p:cNvSpPr txBox="1"/>
          <p:nvPr>
            <p:ph idx="1" type="body"/>
          </p:nvPr>
        </p:nvSpPr>
        <p:spPr>
          <a:xfrm>
            <a:off x="1328099" y="2126000"/>
            <a:ext cx="22221300" cy="9464100"/>
          </a:xfrm>
          <a:prstGeom prst="rect">
            <a:avLst/>
          </a:prstGeom>
          <a:noFill/>
          <a:ln>
            <a:noFill/>
          </a:ln>
        </p:spPr>
        <p:txBody>
          <a:bodyPr anchorCtr="0" anchor="t" bIns="243825" lIns="243825" spcFirstLastPara="1" rIns="243825" wrap="square" tIns="243825">
            <a:normAutofit/>
          </a:bodyPr>
          <a:lstStyle>
            <a:lvl1pPr indent="-495300" lvl="0" marL="4572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1pPr>
            <a:lvl2pPr indent="-495300" lvl="1" marL="9144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2pPr>
            <a:lvl3pPr indent="-495300" lvl="2" marL="13716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3pPr>
            <a:lvl4pPr indent="-495300" lvl="3" marL="18288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4pPr>
            <a:lvl5pPr indent="-495300" lvl="4" marL="22860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5pPr>
            <a:lvl6pPr indent="-495300" lvl="5" marL="27432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6pPr>
            <a:lvl7pPr indent="-495300" lvl="6" marL="32004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7pPr>
            <a:lvl8pPr indent="-495300" lvl="7" marL="36576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8pPr>
            <a:lvl9pPr indent="-495300" lvl="8" marL="4114800" algn="l">
              <a:lnSpc>
                <a:spcPct val="115000"/>
              </a:lnSpc>
              <a:spcBef>
                <a:spcPts val="0"/>
              </a:spcBef>
              <a:spcAft>
                <a:spcPts val="0"/>
              </a:spcAft>
              <a:buClr>
                <a:srgbClr val="666666"/>
              </a:buClr>
              <a:buSzPts val="4200"/>
              <a:buFont typeface="Nunito"/>
              <a:buChar char="■"/>
              <a:defRPr sz="4200">
                <a:solidFill>
                  <a:srgbClr val="666666"/>
                </a:solidFill>
                <a:latin typeface="Nunito"/>
                <a:ea typeface="Nunito"/>
                <a:cs typeface="Nunito"/>
                <a:sym typeface="Nunito"/>
              </a:defRPr>
            </a:lvl9pPr>
          </a:lstStyle>
          <a:p/>
        </p:txBody>
      </p:sp>
      <p:pic>
        <p:nvPicPr>
          <p:cNvPr id="24" name="Google Shape;24;p12"/>
          <p:cNvPicPr preferRelativeResize="0"/>
          <p:nvPr/>
        </p:nvPicPr>
        <p:blipFill rotWithShape="1">
          <a:blip r:embed="rId2">
            <a:alphaModFix/>
          </a:blip>
          <a:srcRect b="0" l="0" r="0" t="0"/>
          <a:stretch/>
        </p:blipFill>
        <p:spPr>
          <a:xfrm>
            <a:off x="3683575" y="12919575"/>
            <a:ext cx="788149" cy="698374"/>
          </a:xfrm>
          <a:prstGeom prst="rect">
            <a:avLst/>
          </a:prstGeom>
          <a:noFill/>
          <a:ln>
            <a:noFill/>
          </a:ln>
        </p:spPr>
      </p:pic>
      <p:cxnSp>
        <p:nvCxnSpPr>
          <p:cNvPr id="25" name="Google Shape;25;p12"/>
          <p:cNvCxnSpPr/>
          <p:nvPr/>
        </p:nvCxnSpPr>
        <p:spPr>
          <a:xfrm>
            <a:off x="777070" y="2005808"/>
            <a:ext cx="21264300" cy="29700"/>
          </a:xfrm>
          <a:prstGeom prst="straightConnector1">
            <a:avLst/>
          </a:prstGeom>
          <a:noFill/>
          <a:ln cap="flat" cmpd="sng" w="28575">
            <a:solidFill>
              <a:srgbClr val="A64D79"/>
            </a:solidFill>
            <a:prstDash val="solid"/>
            <a:round/>
            <a:headEnd len="sm" w="sm" type="none"/>
            <a:tailEnd len="sm" w="sm" type="none"/>
          </a:ln>
        </p:spPr>
      </p:cxnSp>
      <p:cxnSp>
        <p:nvCxnSpPr>
          <p:cNvPr id="26" name="Google Shape;26;p12"/>
          <p:cNvCxnSpPr/>
          <p:nvPr/>
        </p:nvCxnSpPr>
        <p:spPr>
          <a:xfrm>
            <a:off x="777070" y="2096289"/>
            <a:ext cx="21264300" cy="29700"/>
          </a:xfrm>
          <a:prstGeom prst="straightConnector1">
            <a:avLst/>
          </a:prstGeom>
          <a:noFill/>
          <a:ln cap="flat" cmpd="sng" w="9525">
            <a:solidFill>
              <a:srgbClr val="666666"/>
            </a:solidFill>
            <a:prstDash val="solid"/>
            <a:round/>
            <a:headEnd len="sm" w="sm" type="none"/>
            <a:tailEnd len="sm" w="sm" type="none"/>
          </a:ln>
        </p:spPr>
      </p:cxnSp>
      <p:pic>
        <p:nvPicPr>
          <p:cNvPr id="27" name="Google Shape;27;p12"/>
          <p:cNvPicPr preferRelativeResize="0"/>
          <p:nvPr/>
        </p:nvPicPr>
        <p:blipFill rotWithShape="1">
          <a:blip r:embed="rId3">
            <a:alphaModFix/>
          </a:blip>
          <a:srcRect b="0" l="0" r="0" t="0"/>
          <a:stretch/>
        </p:blipFill>
        <p:spPr>
          <a:xfrm>
            <a:off x="1000975" y="12919562"/>
            <a:ext cx="2380808" cy="698375"/>
          </a:xfrm>
          <a:prstGeom prst="rect">
            <a:avLst/>
          </a:prstGeom>
          <a:noFill/>
          <a:ln>
            <a:noFill/>
          </a:ln>
        </p:spPr>
      </p:pic>
      <p:pic>
        <p:nvPicPr>
          <p:cNvPr id="28" name="Google Shape;28;p12"/>
          <p:cNvPicPr preferRelativeResize="0"/>
          <p:nvPr/>
        </p:nvPicPr>
        <p:blipFill rotWithShape="1">
          <a:blip r:embed="rId4">
            <a:alphaModFix/>
          </a:blip>
          <a:srcRect b="0" l="0" r="0" t="0"/>
          <a:stretch/>
        </p:blipFill>
        <p:spPr>
          <a:xfrm>
            <a:off x="4697325" y="12919050"/>
            <a:ext cx="788150" cy="782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 name="Shape 29"/>
        <p:cNvGrpSpPr/>
        <p:nvPr/>
      </p:nvGrpSpPr>
      <p:grpSpPr>
        <a:xfrm>
          <a:off x="0" y="0"/>
          <a:ext cx="0" cy="0"/>
          <a:chOff x="0" y="0"/>
          <a:chExt cx="0" cy="0"/>
        </a:xfrm>
      </p:grpSpPr>
      <p:sp>
        <p:nvSpPr>
          <p:cNvPr id="30" name="Google Shape;30;p21"/>
          <p:cNvSpPr/>
          <p:nvPr/>
        </p:nvSpPr>
        <p:spPr>
          <a:xfrm>
            <a:off x="12193525" y="-333"/>
            <a:ext cx="12193500" cy="13716000"/>
          </a:xfrm>
          <a:prstGeom prst="rect">
            <a:avLst/>
          </a:prstGeom>
          <a:solidFill>
            <a:schemeClr val="lt2"/>
          </a:solidFill>
          <a:ln>
            <a:noFill/>
          </a:ln>
        </p:spPr>
        <p:txBody>
          <a:bodyPr anchorCtr="0" anchor="ctr" bIns="243825" lIns="243825" spcFirstLastPara="1" rIns="243825" wrap="square" tIns="2438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1"/>
          <p:cNvSpPr txBox="1"/>
          <p:nvPr>
            <p:ph type="title"/>
          </p:nvPr>
        </p:nvSpPr>
        <p:spPr>
          <a:xfrm>
            <a:off x="708089" y="3288467"/>
            <a:ext cx="10788600" cy="3952800"/>
          </a:xfrm>
          <a:prstGeom prst="rect">
            <a:avLst/>
          </a:prstGeom>
          <a:noFill/>
          <a:ln>
            <a:noFill/>
          </a:ln>
        </p:spPr>
        <p:txBody>
          <a:bodyPr anchorCtr="0" anchor="b" bIns="243825" lIns="243825" spcFirstLastPara="1" rIns="243825" wrap="square" tIns="243825">
            <a:normAutofit/>
          </a:bodyPr>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p:txBody>
      </p:sp>
      <p:sp>
        <p:nvSpPr>
          <p:cNvPr id="32" name="Google Shape;32;p21"/>
          <p:cNvSpPr txBox="1"/>
          <p:nvPr>
            <p:ph idx="1" type="subTitle"/>
          </p:nvPr>
        </p:nvSpPr>
        <p:spPr>
          <a:xfrm>
            <a:off x="708089" y="7474867"/>
            <a:ext cx="10788600" cy="3293700"/>
          </a:xfrm>
          <a:prstGeom prst="rect">
            <a:avLst/>
          </a:prstGeom>
          <a:noFill/>
          <a:ln>
            <a:noFill/>
          </a:ln>
        </p:spPr>
        <p:txBody>
          <a:bodyPr anchorCtr="0" anchor="t" bIns="243825" lIns="243825" spcFirstLastPara="1" rIns="243825" wrap="square" tIns="243825">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33" name="Google Shape;33;p21"/>
          <p:cNvSpPr txBox="1"/>
          <p:nvPr>
            <p:ph idx="2" type="body"/>
          </p:nvPr>
        </p:nvSpPr>
        <p:spPr>
          <a:xfrm>
            <a:off x="13173648" y="1930867"/>
            <a:ext cx="10233300" cy="9853500"/>
          </a:xfrm>
          <a:prstGeom prst="rect">
            <a:avLst/>
          </a:prstGeom>
          <a:noFill/>
          <a:ln>
            <a:noFill/>
          </a:ln>
        </p:spPr>
        <p:txBody>
          <a:bodyPr anchorCtr="0" anchor="ctr" bIns="243825" lIns="243825" spcFirstLastPara="1" rIns="243825" wrap="square" tIns="243825">
            <a:normAutofit/>
          </a:bodyPr>
          <a:lstStyle>
            <a:lvl1pPr indent="-533400" lvl="0" marL="457200" algn="l">
              <a:lnSpc>
                <a:spcPct val="115000"/>
              </a:lnSpc>
              <a:spcBef>
                <a:spcPts val="0"/>
              </a:spcBef>
              <a:spcAft>
                <a:spcPts val="0"/>
              </a:spcAft>
              <a:buSzPts val="4800"/>
              <a:buChar char="●"/>
              <a:defRPr/>
            </a:lvl1pPr>
            <a:lvl2pPr indent="-463550" lvl="1" marL="914400" algn="l">
              <a:lnSpc>
                <a:spcPct val="115000"/>
              </a:lnSpc>
              <a:spcBef>
                <a:spcPts val="0"/>
              </a:spcBef>
              <a:spcAft>
                <a:spcPts val="0"/>
              </a:spcAft>
              <a:buSzPts val="3700"/>
              <a:buChar char="○"/>
              <a:defRPr/>
            </a:lvl2pPr>
            <a:lvl3pPr indent="-463550" lvl="2" marL="1371600" algn="l">
              <a:lnSpc>
                <a:spcPct val="115000"/>
              </a:lnSpc>
              <a:spcBef>
                <a:spcPts val="0"/>
              </a:spcBef>
              <a:spcAft>
                <a:spcPts val="0"/>
              </a:spcAft>
              <a:buSzPts val="3700"/>
              <a:buChar char="■"/>
              <a:defRPr/>
            </a:lvl3pPr>
            <a:lvl4pPr indent="-463550" lvl="3" marL="1828800" algn="l">
              <a:lnSpc>
                <a:spcPct val="115000"/>
              </a:lnSpc>
              <a:spcBef>
                <a:spcPts val="0"/>
              </a:spcBef>
              <a:spcAft>
                <a:spcPts val="0"/>
              </a:spcAft>
              <a:buSzPts val="3700"/>
              <a:buChar char="●"/>
              <a:defRPr/>
            </a:lvl4pPr>
            <a:lvl5pPr indent="-463550" lvl="4" marL="2286000" algn="l">
              <a:lnSpc>
                <a:spcPct val="115000"/>
              </a:lnSpc>
              <a:spcBef>
                <a:spcPts val="0"/>
              </a:spcBef>
              <a:spcAft>
                <a:spcPts val="0"/>
              </a:spcAft>
              <a:buSzPts val="3700"/>
              <a:buChar char="○"/>
              <a:defRPr/>
            </a:lvl5pPr>
            <a:lvl6pPr indent="-463550" lvl="5" marL="2743200" algn="l">
              <a:lnSpc>
                <a:spcPct val="115000"/>
              </a:lnSpc>
              <a:spcBef>
                <a:spcPts val="0"/>
              </a:spcBef>
              <a:spcAft>
                <a:spcPts val="0"/>
              </a:spcAft>
              <a:buSzPts val="3700"/>
              <a:buChar char="■"/>
              <a:defRPr/>
            </a:lvl6pPr>
            <a:lvl7pPr indent="-463550" lvl="6" marL="3200400" algn="l">
              <a:lnSpc>
                <a:spcPct val="115000"/>
              </a:lnSpc>
              <a:spcBef>
                <a:spcPts val="0"/>
              </a:spcBef>
              <a:spcAft>
                <a:spcPts val="0"/>
              </a:spcAft>
              <a:buSzPts val="3700"/>
              <a:buChar char="●"/>
              <a:defRPr/>
            </a:lvl7pPr>
            <a:lvl8pPr indent="-463550" lvl="7" marL="3657600" algn="l">
              <a:lnSpc>
                <a:spcPct val="115000"/>
              </a:lnSpc>
              <a:spcBef>
                <a:spcPts val="0"/>
              </a:spcBef>
              <a:spcAft>
                <a:spcPts val="0"/>
              </a:spcAft>
              <a:buSzPts val="3700"/>
              <a:buChar char="○"/>
              <a:defRPr/>
            </a:lvl8pPr>
            <a:lvl9pPr indent="-463550" lvl="8" marL="4114800" algn="l">
              <a:lnSpc>
                <a:spcPct val="115000"/>
              </a:lnSpc>
              <a:spcBef>
                <a:spcPts val="0"/>
              </a:spcBef>
              <a:spcAft>
                <a:spcPts val="0"/>
              </a:spcAft>
              <a:buSzPts val="3700"/>
              <a:buChar char="■"/>
              <a:defRPr/>
            </a:lvl9pPr>
          </a:lstStyle>
          <a:p/>
        </p:txBody>
      </p:sp>
      <p:sp>
        <p:nvSpPr>
          <p:cNvPr id="34" name="Google Shape;34;p21"/>
          <p:cNvSpPr txBox="1"/>
          <p:nvPr>
            <p:ph idx="12" type="sldNum"/>
          </p:nvPr>
        </p:nvSpPr>
        <p:spPr>
          <a:xfrm>
            <a:off x="22596047" y="12435245"/>
            <a:ext cx="1463400" cy="1049700"/>
          </a:xfrm>
          <a:prstGeom prst="rect">
            <a:avLst/>
          </a:prstGeom>
          <a:noFill/>
          <a:ln>
            <a:noFill/>
          </a:ln>
        </p:spPr>
        <p:txBody>
          <a:bodyPr anchorCtr="0" anchor="ctr" bIns="243825" lIns="243825" spcFirstLastPara="1" rIns="243825" wrap="square" tIns="243825">
            <a:normAutofit/>
          </a:bodyPr>
          <a:lstStyle>
            <a:lvl1pPr indent="0" lvl="0"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_footer">
  <p:cSld name="CUSTOM_1">
    <p:spTree>
      <p:nvGrpSpPr>
        <p:cNvPr id="35" name="Shape 35"/>
        <p:cNvGrpSpPr/>
        <p:nvPr/>
      </p:nvGrpSpPr>
      <p:grpSpPr>
        <a:xfrm>
          <a:off x="0" y="0"/>
          <a:ext cx="0" cy="0"/>
          <a:chOff x="0" y="0"/>
          <a:chExt cx="0" cy="0"/>
        </a:xfrm>
      </p:grpSpPr>
      <p:cxnSp>
        <p:nvCxnSpPr>
          <p:cNvPr id="36" name="Google Shape;36;p13"/>
          <p:cNvCxnSpPr/>
          <p:nvPr/>
        </p:nvCxnSpPr>
        <p:spPr>
          <a:xfrm flipH="1">
            <a:off x="917679" y="12782779"/>
            <a:ext cx="22635600" cy="33600"/>
          </a:xfrm>
          <a:prstGeom prst="straightConnector1">
            <a:avLst/>
          </a:prstGeom>
          <a:noFill/>
          <a:ln cap="flat" cmpd="sng" w="9525">
            <a:solidFill>
              <a:srgbClr val="A64D79"/>
            </a:solidFill>
            <a:prstDash val="solid"/>
            <a:round/>
            <a:headEnd len="sm" w="sm" type="none"/>
            <a:tailEnd len="sm" w="sm" type="none"/>
          </a:ln>
        </p:spPr>
      </p:cxnSp>
      <p:sp>
        <p:nvSpPr>
          <p:cNvPr id="37" name="Google Shape;37;p13"/>
          <p:cNvSpPr txBox="1"/>
          <p:nvPr>
            <p:ph type="title"/>
          </p:nvPr>
        </p:nvSpPr>
        <p:spPr>
          <a:xfrm>
            <a:off x="831304" y="2124733"/>
            <a:ext cx="22724400" cy="1527300"/>
          </a:xfrm>
          <a:prstGeom prst="rect">
            <a:avLst/>
          </a:prstGeom>
          <a:noFill/>
          <a:ln>
            <a:noFill/>
          </a:ln>
        </p:spPr>
        <p:txBody>
          <a:bodyPr anchorCtr="0" anchor="t" bIns="243825" lIns="243825" spcFirstLastPara="1" rIns="243825" wrap="square" tIns="2438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3500"/>
              <a:buNone/>
              <a:defRPr sz="3500"/>
            </a:lvl2pPr>
            <a:lvl3pPr lvl="2" algn="l">
              <a:lnSpc>
                <a:spcPct val="100000"/>
              </a:lnSpc>
              <a:spcBef>
                <a:spcPts val="0"/>
              </a:spcBef>
              <a:spcAft>
                <a:spcPts val="0"/>
              </a:spcAft>
              <a:buSzPts val="3500"/>
              <a:buNone/>
              <a:defRPr sz="3500"/>
            </a:lvl3pPr>
            <a:lvl4pPr lvl="3" algn="l">
              <a:lnSpc>
                <a:spcPct val="100000"/>
              </a:lnSpc>
              <a:spcBef>
                <a:spcPts val="0"/>
              </a:spcBef>
              <a:spcAft>
                <a:spcPts val="0"/>
              </a:spcAft>
              <a:buSzPts val="3500"/>
              <a:buNone/>
              <a:defRPr sz="3500"/>
            </a:lvl4pPr>
            <a:lvl5pPr lvl="4" algn="l">
              <a:lnSpc>
                <a:spcPct val="100000"/>
              </a:lnSpc>
              <a:spcBef>
                <a:spcPts val="0"/>
              </a:spcBef>
              <a:spcAft>
                <a:spcPts val="0"/>
              </a:spcAft>
              <a:buSzPts val="3500"/>
              <a:buNone/>
              <a:defRPr sz="3500"/>
            </a:lvl5pPr>
            <a:lvl6pPr lvl="5" algn="l">
              <a:lnSpc>
                <a:spcPct val="100000"/>
              </a:lnSpc>
              <a:spcBef>
                <a:spcPts val="0"/>
              </a:spcBef>
              <a:spcAft>
                <a:spcPts val="0"/>
              </a:spcAft>
              <a:buSzPts val="3500"/>
              <a:buNone/>
              <a:defRPr sz="3500"/>
            </a:lvl6pPr>
            <a:lvl7pPr lvl="6" algn="l">
              <a:lnSpc>
                <a:spcPct val="100000"/>
              </a:lnSpc>
              <a:spcBef>
                <a:spcPts val="0"/>
              </a:spcBef>
              <a:spcAft>
                <a:spcPts val="0"/>
              </a:spcAft>
              <a:buSzPts val="3500"/>
              <a:buNone/>
              <a:defRPr sz="3500"/>
            </a:lvl7pPr>
            <a:lvl8pPr lvl="7" algn="l">
              <a:lnSpc>
                <a:spcPct val="100000"/>
              </a:lnSpc>
              <a:spcBef>
                <a:spcPts val="0"/>
              </a:spcBef>
              <a:spcAft>
                <a:spcPts val="0"/>
              </a:spcAft>
              <a:buSzPts val="3500"/>
              <a:buNone/>
              <a:defRPr sz="3500"/>
            </a:lvl8pPr>
            <a:lvl9pPr lvl="8" algn="l">
              <a:lnSpc>
                <a:spcPct val="100000"/>
              </a:lnSpc>
              <a:spcBef>
                <a:spcPts val="0"/>
              </a:spcBef>
              <a:spcAft>
                <a:spcPts val="0"/>
              </a:spcAft>
              <a:buSzPts val="3500"/>
              <a:buNone/>
              <a:defRPr sz="3500"/>
            </a:lvl9pPr>
          </a:lstStyle>
          <a:p/>
        </p:txBody>
      </p:sp>
      <p:sp>
        <p:nvSpPr>
          <p:cNvPr id="38" name="Google Shape;38;p13"/>
          <p:cNvSpPr txBox="1"/>
          <p:nvPr>
            <p:ph idx="2"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a:bodyPr>
          <a:lstStyle>
            <a:lvl1pPr lvl="0" algn="l">
              <a:lnSpc>
                <a:spcPct val="100000"/>
              </a:lnSpc>
              <a:spcBef>
                <a:spcPts val="0"/>
              </a:spcBef>
              <a:spcAft>
                <a:spcPts val="0"/>
              </a:spcAft>
              <a:buClr>
                <a:srgbClr val="A64D79"/>
              </a:buClr>
              <a:buSzPts val="7500"/>
              <a:buNone/>
              <a:defRPr>
                <a:solidFill>
                  <a:srgbClr val="A64D79"/>
                </a:solidFill>
              </a:defRPr>
            </a:lvl1pPr>
            <a:lvl2pPr lvl="1" algn="l">
              <a:lnSpc>
                <a:spcPct val="100000"/>
              </a:lnSpc>
              <a:spcBef>
                <a:spcPts val="0"/>
              </a:spcBef>
              <a:spcAft>
                <a:spcPts val="0"/>
              </a:spcAft>
              <a:buSzPts val="7500"/>
              <a:buNone/>
              <a:defRPr>
                <a:latin typeface="Arial"/>
                <a:ea typeface="Arial"/>
                <a:cs typeface="Arial"/>
                <a:sym typeface="Arial"/>
              </a:defRPr>
            </a:lvl2pPr>
            <a:lvl3pPr lvl="2" algn="l">
              <a:lnSpc>
                <a:spcPct val="100000"/>
              </a:lnSpc>
              <a:spcBef>
                <a:spcPts val="0"/>
              </a:spcBef>
              <a:spcAft>
                <a:spcPts val="0"/>
              </a:spcAft>
              <a:buSzPts val="7500"/>
              <a:buNone/>
              <a:defRPr>
                <a:latin typeface="Arial"/>
                <a:ea typeface="Arial"/>
                <a:cs typeface="Arial"/>
                <a:sym typeface="Arial"/>
              </a:defRPr>
            </a:lvl3pPr>
            <a:lvl4pPr lvl="3" algn="l">
              <a:lnSpc>
                <a:spcPct val="100000"/>
              </a:lnSpc>
              <a:spcBef>
                <a:spcPts val="0"/>
              </a:spcBef>
              <a:spcAft>
                <a:spcPts val="0"/>
              </a:spcAft>
              <a:buSzPts val="7500"/>
              <a:buNone/>
              <a:defRPr>
                <a:latin typeface="Arial"/>
                <a:ea typeface="Arial"/>
                <a:cs typeface="Arial"/>
                <a:sym typeface="Arial"/>
              </a:defRPr>
            </a:lvl4pPr>
            <a:lvl5pPr lvl="4" algn="l">
              <a:lnSpc>
                <a:spcPct val="100000"/>
              </a:lnSpc>
              <a:spcBef>
                <a:spcPts val="0"/>
              </a:spcBef>
              <a:spcAft>
                <a:spcPts val="0"/>
              </a:spcAft>
              <a:buSzPts val="7500"/>
              <a:buNone/>
              <a:defRPr>
                <a:latin typeface="Arial"/>
                <a:ea typeface="Arial"/>
                <a:cs typeface="Arial"/>
                <a:sym typeface="Arial"/>
              </a:defRPr>
            </a:lvl5pPr>
            <a:lvl6pPr lvl="5" algn="l">
              <a:lnSpc>
                <a:spcPct val="100000"/>
              </a:lnSpc>
              <a:spcBef>
                <a:spcPts val="0"/>
              </a:spcBef>
              <a:spcAft>
                <a:spcPts val="0"/>
              </a:spcAft>
              <a:buSzPts val="7500"/>
              <a:buNone/>
              <a:defRPr>
                <a:latin typeface="Arial"/>
                <a:ea typeface="Arial"/>
                <a:cs typeface="Arial"/>
                <a:sym typeface="Arial"/>
              </a:defRPr>
            </a:lvl6pPr>
            <a:lvl7pPr lvl="6" algn="l">
              <a:lnSpc>
                <a:spcPct val="100000"/>
              </a:lnSpc>
              <a:spcBef>
                <a:spcPts val="0"/>
              </a:spcBef>
              <a:spcAft>
                <a:spcPts val="0"/>
              </a:spcAft>
              <a:buSzPts val="7500"/>
              <a:buNone/>
              <a:defRPr>
                <a:latin typeface="Arial"/>
                <a:ea typeface="Arial"/>
                <a:cs typeface="Arial"/>
                <a:sym typeface="Arial"/>
              </a:defRPr>
            </a:lvl7pPr>
            <a:lvl8pPr lvl="7" algn="l">
              <a:lnSpc>
                <a:spcPct val="100000"/>
              </a:lnSpc>
              <a:spcBef>
                <a:spcPts val="0"/>
              </a:spcBef>
              <a:spcAft>
                <a:spcPts val="0"/>
              </a:spcAft>
              <a:buSzPts val="7500"/>
              <a:buNone/>
              <a:defRPr>
                <a:latin typeface="Arial"/>
                <a:ea typeface="Arial"/>
                <a:cs typeface="Arial"/>
                <a:sym typeface="Arial"/>
              </a:defRPr>
            </a:lvl8pPr>
            <a:lvl9pPr lvl="8" algn="l">
              <a:lnSpc>
                <a:spcPct val="100000"/>
              </a:lnSpc>
              <a:spcBef>
                <a:spcPts val="0"/>
              </a:spcBef>
              <a:spcAft>
                <a:spcPts val="0"/>
              </a:spcAft>
              <a:buSzPts val="7500"/>
              <a:buNone/>
              <a:defRPr>
                <a:latin typeface="Arial"/>
                <a:ea typeface="Arial"/>
                <a:cs typeface="Arial"/>
                <a:sym typeface="Arial"/>
              </a:defRPr>
            </a:lvl9pPr>
          </a:lstStyle>
          <a:p/>
        </p:txBody>
      </p:sp>
      <p:cxnSp>
        <p:nvCxnSpPr>
          <p:cNvPr id="39" name="Google Shape;39;p13"/>
          <p:cNvCxnSpPr/>
          <p:nvPr/>
        </p:nvCxnSpPr>
        <p:spPr>
          <a:xfrm>
            <a:off x="777070" y="2005808"/>
            <a:ext cx="21264300" cy="29700"/>
          </a:xfrm>
          <a:prstGeom prst="straightConnector1">
            <a:avLst/>
          </a:prstGeom>
          <a:noFill/>
          <a:ln cap="flat" cmpd="sng" w="28575">
            <a:solidFill>
              <a:srgbClr val="A64D79"/>
            </a:solidFill>
            <a:prstDash val="solid"/>
            <a:round/>
            <a:headEnd len="sm" w="sm" type="none"/>
            <a:tailEnd len="sm" w="sm" type="none"/>
          </a:ln>
        </p:spPr>
      </p:cxnSp>
      <p:cxnSp>
        <p:nvCxnSpPr>
          <p:cNvPr id="40" name="Google Shape;40;p13"/>
          <p:cNvCxnSpPr/>
          <p:nvPr/>
        </p:nvCxnSpPr>
        <p:spPr>
          <a:xfrm>
            <a:off x="777070" y="2096289"/>
            <a:ext cx="21264300" cy="29700"/>
          </a:xfrm>
          <a:prstGeom prst="straightConnector1">
            <a:avLst/>
          </a:prstGeom>
          <a:noFill/>
          <a:ln cap="flat" cmpd="sng" w="9525">
            <a:solidFill>
              <a:srgbClr val="666666"/>
            </a:solidFill>
            <a:prstDash val="solid"/>
            <a:round/>
            <a:headEnd len="sm" w="sm" type="none"/>
            <a:tailEnd len="sm" w="sm" type="none"/>
          </a:ln>
        </p:spPr>
      </p:cxnSp>
      <p:sp>
        <p:nvSpPr>
          <p:cNvPr id="41" name="Google Shape;41;p13"/>
          <p:cNvSpPr txBox="1"/>
          <p:nvPr/>
        </p:nvSpPr>
        <p:spPr>
          <a:xfrm>
            <a:off x="21079618" y="12743911"/>
            <a:ext cx="1463400" cy="1049700"/>
          </a:xfrm>
          <a:prstGeom prst="rect">
            <a:avLst/>
          </a:prstGeom>
          <a:noFill/>
          <a:ln>
            <a:noFill/>
          </a:ln>
        </p:spPr>
        <p:txBody>
          <a:bodyPr anchorCtr="0" anchor="ctr" bIns="243825" lIns="243825" spcFirstLastPara="1" rIns="243825" wrap="square" tIns="243825">
            <a:normAutofit/>
          </a:bodyPr>
          <a:lstStyle/>
          <a:p>
            <a:pPr indent="0" lvl="0" marL="0" marR="0" rtl="0" algn="ctr">
              <a:lnSpc>
                <a:spcPct val="100000"/>
              </a:lnSpc>
              <a:spcBef>
                <a:spcPts val="0"/>
              </a:spcBef>
              <a:spcAft>
                <a:spcPts val="0"/>
              </a:spcAft>
              <a:buClr>
                <a:srgbClr val="000000"/>
              </a:buClr>
              <a:buSzPts val="2700"/>
              <a:buFont typeface="Arial"/>
              <a:buNone/>
            </a:pPr>
            <a:fld id="{00000000-1234-1234-1234-123412341234}" type="slidenum">
              <a:rPr b="0" i="0" lang="en" sz="2700" u="none" cap="none" strike="noStrike">
                <a:solidFill>
                  <a:srgbClr val="595959"/>
                </a:solidFill>
                <a:latin typeface="Arial"/>
                <a:ea typeface="Arial"/>
                <a:cs typeface="Arial"/>
                <a:sym typeface="Arial"/>
              </a:rPr>
              <a:t>‹#›</a:t>
            </a:fld>
            <a:endParaRPr b="0" i="0" sz="2700" u="none" cap="none" strike="noStrike">
              <a:solidFill>
                <a:srgbClr val="595959"/>
              </a:solidFill>
              <a:latin typeface="Arial"/>
              <a:ea typeface="Arial"/>
              <a:cs typeface="Arial"/>
              <a:sym typeface="Arial"/>
            </a:endParaRPr>
          </a:p>
        </p:txBody>
      </p:sp>
      <p:pic>
        <p:nvPicPr>
          <p:cNvPr id="42" name="Google Shape;42;p13"/>
          <p:cNvPicPr preferRelativeResize="0"/>
          <p:nvPr/>
        </p:nvPicPr>
        <p:blipFill rotWithShape="1">
          <a:blip r:embed="rId2">
            <a:alphaModFix/>
          </a:blip>
          <a:srcRect b="0" l="0" r="0" t="0"/>
          <a:stretch/>
        </p:blipFill>
        <p:spPr>
          <a:xfrm>
            <a:off x="3683575" y="12919575"/>
            <a:ext cx="788149" cy="698374"/>
          </a:xfrm>
          <a:prstGeom prst="rect">
            <a:avLst/>
          </a:prstGeom>
          <a:noFill/>
          <a:ln>
            <a:noFill/>
          </a:ln>
        </p:spPr>
      </p:pic>
      <p:pic>
        <p:nvPicPr>
          <p:cNvPr id="43" name="Google Shape;43;p13"/>
          <p:cNvPicPr preferRelativeResize="0"/>
          <p:nvPr/>
        </p:nvPicPr>
        <p:blipFill rotWithShape="1">
          <a:blip r:embed="rId3">
            <a:alphaModFix/>
          </a:blip>
          <a:srcRect b="0" l="0" r="0" t="0"/>
          <a:stretch/>
        </p:blipFill>
        <p:spPr>
          <a:xfrm>
            <a:off x="1000975" y="12919562"/>
            <a:ext cx="2380808" cy="698375"/>
          </a:xfrm>
          <a:prstGeom prst="rect">
            <a:avLst/>
          </a:prstGeom>
          <a:noFill/>
          <a:ln>
            <a:noFill/>
          </a:ln>
        </p:spPr>
      </p:pic>
      <p:pic>
        <p:nvPicPr>
          <p:cNvPr id="44" name="Google Shape;44;p13"/>
          <p:cNvPicPr preferRelativeResize="0"/>
          <p:nvPr/>
        </p:nvPicPr>
        <p:blipFill rotWithShape="1">
          <a:blip r:embed="rId4">
            <a:alphaModFix/>
          </a:blip>
          <a:srcRect b="0" l="0" r="0" t="0"/>
          <a:stretch/>
        </p:blipFill>
        <p:spPr>
          <a:xfrm>
            <a:off x="4697325" y="12919050"/>
            <a:ext cx="788150" cy="7825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5" name="Shape 45"/>
        <p:cNvGrpSpPr/>
        <p:nvPr/>
      </p:nvGrpSpPr>
      <p:grpSpPr>
        <a:xfrm>
          <a:off x="0" y="0"/>
          <a:ext cx="0" cy="0"/>
          <a:chOff x="0" y="0"/>
          <a:chExt cx="0" cy="0"/>
        </a:xfrm>
      </p:grpSpPr>
      <p:sp>
        <p:nvSpPr>
          <p:cNvPr id="46" name="Google Shape;46;g2d4a6451fa9_0_164"/>
          <p:cNvSpPr txBox="1"/>
          <p:nvPr>
            <p:ph idx="11" type="ftr"/>
          </p:nvPr>
        </p:nvSpPr>
        <p:spPr>
          <a:xfrm>
            <a:off x="8078450" y="12712320"/>
            <a:ext cx="8219400" cy="719100"/>
          </a:xfrm>
          <a:prstGeom prst="rect">
            <a:avLst/>
          </a:prstGeom>
          <a:noFill/>
          <a:ln>
            <a:noFill/>
          </a:ln>
        </p:spPr>
        <p:txBody>
          <a:bodyPr anchorCtr="0" anchor="ctr" bIns="120000" lIns="240025" spcFirstLastPara="1" rIns="240025" wrap="square" tIns="120000">
            <a:noAutofit/>
          </a:bodyPr>
          <a:lstStyle>
            <a:lvl1pPr lvl="0" algn="ctr">
              <a:lnSpc>
                <a:spcPct val="100000"/>
              </a:lnSpc>
              <a:spcBef>
                <a:spcPts val="0"/>
              </a:spcBef>
              <a:spcAft>
                <a:spcPts val="0"/>
              </a:spcAft>
              <a:buSzPts val="4800"/>
              <a:buNone/>
              <a:defRPr sz="3700"/>
            </a:lvl1pPr>
            <a:lvl2pPr lvl="1" algn="l">
              <a:lnSpc>
                <a:spcPct val="100000"/>
              </a:lnSpc>
              <a:spcBef>
                <a:spcPts val="0"/>
              </a:spcBef>
              <a:spcAft>
                <a:spcPts val="0"/>
              </a:spcAft>
              <a:buSzPts val="3700"/>
              <a:buNone/>
              <a:defRPr sz="3700"/>
            </a:lvl2pPr>
            <a:lvl3pPr lvl="2" algn="l">
              <a:lnSpc>
                <a:spcPct val="100000"/>
              </a:lnSpc>
              <a:spcBef>
                <a:spcPts val="0"/>
              </a:spcBef>
              <a:spcAft>
                <a:spcPts val="0"/>
              </a:spcAft>
              <a:buSzPts val="3700"/>
              <a:buNone/>
              <a:defRPr sz="3700"/>
            </a:lvl3pPr>
            <a:lvl4pPr lvl="3" algn="l">
              <a:lnSpc>
                <a:spcPct val="100000"/>
              </a:lnSpc>
              <a:spcBef>
                <a:spcPts val="0"/>
              </a:spcBef>
              <a:spcAft>
                <a:spcPts val="0"/>
              </a:spcAft>
              <a:buSzPts val="3700"/>
              <a:buNone/>
              <a:defRPr sz="3700"/>
            </a:lvl4pPr>
            <a:lvl5pPr lvl="4" algn="l">
              <a:lnSpc>
                <a:spcPct val="100000"/>
              </a:lnSpc>
              <a:spcBef>
                <a:spcPts val="0"/>
              </a:spcBef>
              <a:spcAft>
                <a:spcPts val="0"/>
              </a:spcAft>
              <a:buSzPts val="3700"/>
              <a:buNone/>
              <a:defRPr sz="3700"/>
            </a:lvl5pPr>
            <a:lvl6pPr lvl="5" algn="l">
              <a:lnSpc>
                <a:spcPct val="100000"/>
              </a:lnSpc>
              <a:spcBef>
                <a:spcPts val="0"/>
              </a:spcBef>
              <a:spcAft>
                <a:spcPts val="0"/>
              </a:spcAft>
              <a:buSzPts val="3700"/>
              <a:buNone/>
              <a:defRPr sz="3700"/>
            </a:lvl6pPr>
            <a:lvl7pPr lvl="6" algn="l">
              <a:lnSpc>
                <a:spcPct val="100000"/>
              </a:lnSpc>
              <a:spcBef>
                <a:spcPts val="0"/>
              </a:spcBef>
              <a:spcAft>
                <a:spcPts val="0"/>
              </a:spcAft>
              <a:buSzPts val="3700"/>
              <a:buNone/>
              <a:defRPr sz="3700"/>
            </a:lvl7pPr>
            <a:lvl8pPr lvl="7" algn="l">
              <a:lnSpc>
                <a:spcPct val="100000"/>
              </a:lnSpc>
              <a:spcBef>
                <a:spcPts val="0"/>
              </a:spcBef>
              <a:spcAft>
                <a:spcPts val="0"/>
              </a:spcAft>
              <a:buSzPts val="3700"/>
              <a:buNone/>
              <a:defRPr sz="3700"/>
            </a:lvl8pPr>
            <a:lvl9pPr lvl="8" algn="l">
              <a:lnSpc>
                <a:spcPct val="100000"/>
              </a:lnSpc>
              <a:spcBef>
                <a:spcPts val="0"/>
              </a:spcBef>
              <a:spcAft>
                <a:spcPts val="0"/>
              </a:spcAft>
              <a:buSzPts val="3700"/>
              <a:buNone/>
              <a:defRPr sz="3700"/>
            </a:lvl9pPr>
          </a:lstStyle>
          <a:p/>
        </p:txBody>
      </p:sp>
      <p:sp>
        <p:nvSpPr>
          <p:cNvPr id="47" name="Google Shape;47;g2d4a6451fa9_0_164"/>
          <p:cNvSpPr txBox="1"/>
          <p:nvPr>
            <p:ph idx="12" type="sldNum"/>
          </p:nvPr>
        </p:nvSpPr>
        <p:spPr>
          <a:xfrm>
            <a:off x="17223594" y="12712320"/>
            <a:ext cx="5475900" cy="719100"/>
          </a:xfrm>
          <a:prstGeom prst="rect">
            <a:avLst/>
          </a:prstGeom>
          <a:noFill/>
          <a:ln>
            <a:noFill/>
          </a:ln>
        </p:spPr>
        <p:txBody>
          <a:bodyPr anchorCtr="0" anchor="ctr" bIns="120000" lIns="240025" spcFirstLastPara="1" rIns="240025" wrap="square" tIns="120000">
            <a:noAutofit/>
          </a:bodyPr>
          <a:lstStyle>
            <a:lvl1pPr indent="0" lvl="0"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3200"/>
              <a:buFont typeface="Calibri"/>
              <a:buNone/>
              <a:defRPr b="0" i="0" sz="32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g2d4a6451fa9_0_164"/>
          <p:cNvSpPr txBox="1"/>
          <p:nvPr>
            <p:ph idx="10" type="dt"/>
          </p:nvPr>
        </p:nvSpPr>
        <p:spPr>
          <a:xfrm>
            <a:off x="1676370" y="12712320"/>
            <a:ext cx="5475900" cy="719100"/>
          </a:xfrm>
          <a:prstGeom prst="rect">
            <a:avLst/>
          </a:prstGeom>
          <a:noFill/>
          <a:ln>
            <a:noFill/>
          </a:ln>
        </p:spPr>
        <p:txBody>
          <a:bodyPr anchorCtr="0" anchor="ctr" bIns="120000" lIns="240025" spcFirstLastPara="1" rIns="240025" wrap="square" tIns="120000">
            <a:noAutofit/>
          </a:bodyPr>
          <a:lstStyle>
            <a:lvl1pPr lvl="0" algn="l">
              <a:lnSpc>
                <a:spcPct val="100000"/>
              </a:lnSpc>
              <a:spcBef>
                <a:spcPts val="0"/>
              </a:spcBef>
              <a:spcAft>
                <a:spcPts val="0"/>
              </a:spcAft>
              <a:buSzPts val="3700"/>
              <a:buNone/>
              <a:defRPr sz="3700"/>
            </a:lvl1pPr>
            <a:lvl2pPr lvl="1" algn="l">
              <a:lnSpc>
                <a:spcPct val="100000"/>
              </a:lnSpc>
              <a:spcBef>
                <a:spcPts val="0"/>
              </a:spcBef>
              <a:spcAft>
                <a:spcPts val="0"/>
              </a:spcAft>
              <a:buSzPts val="3700"/>
              <a:buNone/>
              <a:defRPr sz="3700"/>
            </a:lvl2pPr>
            <a:lvl3pPr lvl="2" algn="l">
              <a:lnSpc>
                <a:spcPct val="100000"/>
              </a:lnSpc>
              <a:spcBef>
                <a:spcPts val="0"/>
              </a:spcBef>
              <a:spcAft>
                <a:spcPts val="0"/>
              </a:spcAft>
              <a:buSzPts val="3700"/>
              <a:buNone/>
              <a:defRPr sz="3700"/>
            </a:lvl3pPr>
            <a:lvl4pPr lvl="3" algn="l">
              <a:lnSpc>
                <a:spcPct val="100000"/>
              </a:lnSpc>
              <a:spcBef>
                <a:spcPts val="0"/>
              </a:spcBef>
              <a:spcAft>
                <a:spcPts val="0"/>
              </a:spcAft>
              <a:buSzPts val="3700"/>
              <a:buNone/>
              <a:defRPr sz="3700"/>
            </a:lvl4pPr>
            <a:lvl5pPr lvl="4" algn="l">
              <a:lnSpc>
                <a:spcPct val="100000"/>
              </a:lnSpc>
              <a:spcBef>
                <a:spcPts val="0"/>
              </a:spcBef>
              <a:spcAft>
                <a:spcPts val="0"/>
              </a:spcAft>
              <a:buSzPts val="3700"/>
              <a:buNone/>
              <a:defRPr sz="3700"/>
            </a:lvl5pPr>
            <a:lvl6pPr lvl="5" algn="l">
              <a:lnSpc>
                <a:spcPct val="100000"/>
              </a:lnSpc>
              <a:spcBef>
                <a:spcPts val="0"/>
              </a:spcBef>
              <a:spcAft>
                <a:spcPts val="0"/>
              </a:spcAft>
              <a:buSzPts val="3700"/>
              <a:buNone/>
              <a:defRPr sz="3700"/>
            </a:lvl6pPr>
            <a:lvl7pPr lvl="6" algn="l">
              <a:lnSpc>
                <a:spcPct val="100000"/>
              </a:lnSpc>
              <a:spcBef>
                <a:spcPts val="0"/>
              </a:spcBef>
              <a:spcAft>
                <a:spcPts val="0"/>
              </a:spcAft>
              <a:buSzPts val="3700"/>
              <a:buNone/>
              <a:defRPr sz="3700"/>
            </a:lvl7pPr>
            <a:lvl8pPr lvl="7" algn="l">
              <a:lnSpc>
                <a:spcPct val="100000"/>
              </a:lnSpc>
              <a:spcBef>
                <a:spcPts val="0"/>
              </a:spcBef>
              <a:spcAft>
                <a:spcPts val="0"/>
              </a:spcAft>
              <a:buSzPts val="3700"/>
              <a:buNone/>
              <a:defRPr sz="3700"/>
            </a:lvl8pPr>
            <a:lvl9pPr lvl="8" algn="l">
              <a:lnSpc>
                <a:spcPct val="100000"/>
              </a:lnSpc>
              <a:spcBef>
                <a:spcPts val="0"/>
              </a:spcBef>
              <a:spcAft>
                <a:spcPts val="0"/>
              </a:spcAft>
              <a:buSzPts val="3700"/>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1304" y="1186733"/>
            <a:ext cx="22724400" cy="1527300"/>
          </a:xfrm>
          <a:prstGeom prst="rect">
            <a:avLst/>
          </a:prstGeom>
          <a:noFill/>
          <a:ln>
            <a:noFill/>
          </a:ln>
        </p:spPr>
        <p:txBody>
          <a:bodyPr anchorCtr="0" anchor="t" bIns="243825" lIns="243825" spcFirstLastPara="1" rIns="243825" wrap="square" tIns="243825">
            <a:normAutofit/>
          </a:bodyPr>
          <a:lstStyle>
            <a:lvl1pPr lvl="0" marR="0" rtl="0" algn="l">
              <a:lnSpc>
                <a:spcPct val="100000"/>
              </a:lnSpc>
              <a:spcBef>
                <a:spcPts val="0"/>
              </a:spcBef>
              <a:spcAft>
                <a:spcPts val="0"/>
              </a:spcAft>
              <a:buClr>
                <a:srgbClr val="666666"/>
              </a:buClr>
              <a:buSzPts val="7500"/>
              <a:buFont typeface="Nunito"/>
              <a:buNone/>
              <a:defRPr b="0" i="0" sz="7500" u="none" cap="none" strike="noStrike">
                <a:solidFill>
                  <a:srgbClr val="666666"/>
                </a:solidFill>
                <a:latin typeface="Nunito"/>
                <a:ea typeface="Nunito"/>
                <a:cs typeface="Nunito"/>
                <a:sym typeface="Nunito"/>
              </a:defRPr>
            </a:lvl1pPr>
            <a:lvl2pPr lvl="1"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7500"/>
              <a:buFont typeface="Arial"/>
              <a:buNone/>
              <a:defRPr b="0" i="0" sz="7500" u="none" cap="none" strike="noStrike">
                <a:solidFill>
                  <a:schemeClr val="dk1"/>
                </a:solidFill>
                <a:latin typeface="Arial"/>
                <a:ea typeface="Arial"/>
                <a:cs typeface="Arial"/>
                <a:sym typeface="Arial"/>
              </a:defRPr>
            </a:lvl9pPr>
          </a:lstStyle>
          <a:p/>
        </p:txBody>
      </p:sp>
      <p:sp>
        <p:nvSpPr>
          <p:cNvPr id="7" name="Google Shape;7;p10"/>
          <p:cNvSpPr txBox="1"/>
          <p:nvPr>
            <p:ph idx="1" type="body"/>
          </p:nvPr>
        </p:nvSpPr>
        <p:spPr>
          <a:xfrm>
            <a:off x="831304" y="3073267"/>
            <a:ext cx="22724400" cy="9110400"/>
          </a:xfrm>
          <a:prstGeom prst="rect">
            <a:avLst/>
          </a:prstGeom>
          <a:noFill/>
          <a:ln>
            <a:noFill/>
          </a:ln>
        </p:spPr>
        <p:txBody>
          <a:bodyPr anchorCtr="0" anchor="t" bIns="243825" lIns="243825" spcFirstLastPara="1" rIns="243825" wrap="square" tIns="243825">
            <a:normAutofit/>
          </a:bodyPr>
          <a:lstStyle>
            <a:lvl1pPr indent="-533400" lvl="0" marL="457200" marR="0" rtl="0" algn="l">
              <a:lnSpc>
                <a:spcPct val="115000"/>
              </a:lnSpc>
              <a:spcBef>
                <a:spcPts val="0"/>
              </a:spcBef>
              <a:spcAft>
                <a:spcPts val="0"/>
              </a:spcAft>
              <a:buClr>
                <a:schemeClr val="dk2"/>
              </a:buClr>
              <a:buSzPts val="4800"/>
              <a:buFont typeface="Arial"/>
              <a:buChar char="●"/>
              <a:defRPr b="0" i="0" sz="4800" u="none" cap="none" strike="noStrike">
                <a:solidFill>
                  <a:schemeClr val="dk2"/>
                </a:solidFill>
                <a:latin typeface="Arial"/>
                <a:ea typeface="Arial"/>
                <a:cs typeface="Arial"/>
                <a:sym typeface="Arial"/>
              </a:defRPr>
            </a:lvl1pPr>
            <a:lvl2pPr indent="-463550" lvl="1" marL="9144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2pPr>
            <a:lvl3pPr indent="-463550" lvl="2" marL="13716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3pPr>
            <a:lvl4pPr indent="-463550" lvl="3" marL="18288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4pPr>
            <a:lvl5pPr indent="-463550" lvl="4" marL="22860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5pPr>
            <a:lvl6pPr indent="-463550" lvl="5" marL="27432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6pPr>
            <a:lvl7pPr indent="-463550" lvl="6" marL="32004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7pPr>
            <a:lvl8pPr indent="-463550" lvl="7" marL="36576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8pPr>
            <a:lvl9pPr indent="-463550" lvl="8" marL="4114800" marR="0" rtl="0" algn="l">
              <a:lnSpc>
                <a:spcPct val="115000"/>
              </a:lnSpc>
              <a:spcBef>
                <a:spcPts val="0"/>
              </a:spcBef>
              <a:spcAft>
                <a:spcPts val="0"/>
              </a:spcAft>
              <a:buClr>
                <a:schemeClr val="dk2"/>
              </a:buClr>
              <a:buSzPts val="3700"/>
              <a:buFont typeface="Arial"/>
              <a:buChar char="■"/>
              <a:defRPr b="0" i="0" sz="3700" u="none" cap="none" strike="noStrike">
                <a:solidFill>
                  <a:schemeClr val="dk2"/>
                </a:solidFill>
                <a:latin typeface="Arial"/>
                <a:ea typeface="Arial"/>
                <a:cs typeface="Arial"/>
                <a:sym typeface="Arial"/>
              </a:defRPr>
            </a:lvl9pPr>
          </a:lstStyle>
          <a:p/>
        </p:txBody>
      </p:sp>
      <p:sp>
        <p:nvSpPr>
          <p:cNvPr id="8" name="Google Shape;8;p10"/>
          <p:cNvSpPr txBox="1"/>
          <p:nvPr>
            <p:ph idx="12" type="sldNum"/>
          </p:nvPr>
        </p:nvSpPr>
        <p:spPr>
          <a:xfrm>
            <a:off x="22596047" y="12435245"/>
            <a:ext cx="1463400" cy="1049700"/>
          </a:xfrm>
          <a:prstGeom prst="rect">
            <a:avLst/>
          </a:prstGeom>
          <a:noFill/>
          <a:ln>
            <a:noFill/>
          </a:ln>
        </p:spPr>
        <p:txBody>
          <a:bodyPr anchorCtr="0" anchor="ctr" bIns="243825" lIns="243825" spcFirstLastPara="1" rIns="243825" wrap="square" tIns="243825">
            <a:normAutofit/>
          </a:bodyPr>
          <a:lstStyle>
            <a:lvl1pPr indent="0" lvl="0"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2700"/>
              <a:buFont typeface="Arial"/>
              <a:buNone/>
              <a:defRPr b="0" i="0" sz="27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hyperlink" Target="https://www.youtube.com/watch?v=oRvgq966yZ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hyperlink" Target="https://www.statlearning.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gif"/><Relationship Id="rId4" Type="http://schemas.openxmlformats.org/officeDocument/2006/relationships/hyperlink" Target="https://www.youtube.com/watch?v=4b5d3muPQm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www.youtube.com/watch?v=qMTuMa86NzU"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hyperlink" Target="https://www.youtube.com/watch?v=RDZUdRSDOok"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6.gif"/><Relationship Id="rId4" Type="http://schemas.openxmlformats.org/officeDocument/2006/relationships/image" Target="../media/image32.gif"/><Relationship Id="rId5" Type="http://schemas.openxmlformats.org/officeDocument/2006/relationships/hyperlink" Target="https://medium.com/@jdseo/understanding-dbscan-a-practical-guide-for-beginners-with-business-applications-9458792d1df8"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hyperlink" Target="https://towardsdatascience.com/dimensionality-reduction-using-t-distributed-stochastic-neighbor-embedding-t-sne-on-the-mnist-9d36a3dd4521"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
          <p:cNvSpPr txBox="1"/>
          <p:nvPr>
            <p:ph type="title"/>
          </p:nvPr>
        </p:nvSpPr>
        <p:spPr>
          <a:xfrm>
            <a:off x="7913925" y="8881400"/>
            <a:ext cx="9216300" cy="1527300"/>
          </a:xfrm>
          <a:prstGeom prst="rect">
            <a:avLst/>
          </a:prstGeom>
          <a:noFill/>
          <a:ln>
            <a:noFill/>
          </a:ln>
        </p:spPr>
        <p:txBody>
          <a:bodyPr anchorCtr="0" anchor="t" bIns="243825" lIns="243825" spcFirstLastPara="1" rIns="243825" wrap="square" tIns="243825">
            <a:normAutofit fontScale="90000"/>
          </a:bodyPr>
          <a:lstStyle/>
          <a:p>
            <a:pPr indent="0" lvl="0" marL="0" rtl="0" algn="l">
              <a:lnSpc>
                <a:spcPct val="100000"/>
              </a:lnSpc>
              <a:spcBef>
                <a:spcPts val="0"/>
              </a:spcBef>
              <a:spcAft>
                <a:spcPts val="0"/>
              </a:spcAft>
              <a:buSzPct val="100000"/>
              <a:buNone/>
            </a:pPr>
            <a:r>
              <a:rPr lang="en"/>
              <a:t>Aprendizaje No Supervisado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d5b0ab7525_0_1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pic>
        <p:nvPicPr>
          <p:cNvPr id="113" name="Google Shape;113;g2d5b0ab7525_0_15"/>
          <p:cNvPicPr preferRelativeResize="0"/>
          <p:nvPr/>
        </p:nvPicPr>
        <p:blipFill>
          <a:blip r:embed="rId3">
            <a:alphaModFix/>
          </a:blip>
          <a:stretch>
            <a:fillRect/>
          </a:stretch>
        </p:blipFill>
        <p:spPr>
          <a:xfrm>
            <a:off x="2276175" y="4905225"/>
            <a:ext cx="6617278" cy="5642650"/>
          </a:xfrm>
          <a:prstGeom prst="rect">
            <a:avLst/>
          </a:prstGeom>
          <a:noFill/>
          <a:ln>
            <a:noFill/>
          </a:ln>
        </p:spPr>
      </p:pic>
      <p:pic>
        <p:nvPicPr>
          <p:cNvPr id="114" name="Google Shape;114;g2d5b0ab7525_0_15"/>
          <p:cNvPicPr preferRelativeResize="0"/>
          <p:nvPr/>
        </p:nvPicPr>
        <p:blipFill>
          <a:blip r:embed="rId4">
            <a:alphaModFix/>
          </a:blip>
          <a:stretch>
            <a:fillRect/>
          </a:stretch>
        </p:blipFill>
        <p:spPr>
          <a:xfrm>
            <a:off x="11545525" y="4992125"/>
            <a:ext cx="9642349" cy="5889725"/>
          </a:xfrm>
          <a:prstGeom prst="rect">
            <a:avLst/>
          </a:prstGeom>
          <a:noFill/>
          <a:ln>
            <a:noFill/>
          </a:ln>
        </p:spPr>
      </p:pic>
      <p:sp>
        <p:nvSpPr>
          <p:cNvPr id="115" name="Google Shape;115;g2d5b0ab7525_0_15"/>
          <p:cNvSpPr txBox="1"/>
          <p:nvPr/>
        </p:nvSpPr>
        <p:spPr>
          <a:xfrm>
            <a:off x="16945900" y="12126725"/>
            <a:ext cx="39378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rgbClr val="666666"/>
                </a:solidFill>
                <a:latin typeface="Nunito"/>
                <a:ea typeface="Nunito"/>
                <a:cs typeface="Nunito"/>
                <a:sym typeface="Nunito"/>
              </a:rPr>
              <a:t>Imágen del Gerón</a:t>
            </a:r>
            <a:endParaRPr sz="100"/>
          </a:p>
        </p:txBody>
      </p:sp>
      <p:sp>
        <p:nvSpPr>
          <p:cNvPr id="116" name="Google Shape;116;g2d5b0ab7525_0_15"/>
          <p:cNvSpPr txBox="1"/>
          <p:nvPr/>
        </p:nvSpPr>
        <p:spPr>
          <a:xfrm>
            <a:off x="1504350" y="2610475"/>
            <a:ext cx="20264400" cy="15747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0"/>
              </a:spcAft>
              <a:buClr>
                <a:srgbClr val="666666"/>
              </a:buClr>
              <a:buSzPts val="4200"/>
              <a:buFont typeface="Nunito"/>
              <a:buChar char="●"/>
            </a:pPr>
            <a:r>
              <a:rPr lang="en" sz="4200">
                <a:solidFill>
                  <a:srgbClr val="666666"/>
                </a:solidFill>
                <a:latin typeface="Nunito"/>
                <a:ea typeface="Nunito"/>
                <a:cs typeface="Nunito"/>
                <a:sym typeface="Nunito"/>
              </a:rPr>
              <a:t>Pensemos en proyecciones, podemos simplemente proyectar los datos en hiperplanos de dimensiones inferiores.</a:t>
            </a:r>
            <a:endParaRPr sz="4200">
              <a:solidFill>
                <a:srgbClr val="666666"/>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d56b400bfe_0_18"/>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122" name="Google Shape;122;g2d56b400bfe_0_18"/>
          <p:cNvSpPr txBox="1"/>
          <p:nvPr/>
        </p:nvSpPr>
        <p:spPr>
          <a:xfrm>
            <a:off x="16945900" y="12126725"/>
            <a:ext cx="39378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rgbClr val="666666"/>
                </a:solidFill>
                <a:latin typeface="Nunito"/>
                <a:ea typeface="Nunito"/>
                <a:cs typeface="Nunito"/>
                <a:sym typeface="Nunito"/>
              </a:rPr>
              <a:t>Imágen del Gerón</a:t>
            </a:r>
            <a:endParaRPr sz="100"/>
          </a:p>
        </p:txBody>
      </p:sp>
      <p:pic>
        <p:nvPicPr>
          <p:cNvPr id="123" name="Google Shape;123;g2d56b400bfe_0_18"/>
          <p:cNvPicPr preferRelativeResize="0"/>
          <p:nvPr/>
        </p:nvPicPr>
        <p:blipFill>
          <a:blip r:embed="rId3">
            <a:alphaModFix/>
          </a:blip>
          <a:stretch>
            <a:fillRect/>
          </a:stretch>
        </p:blipFill>
        <p:spPr>
          <a:xfrm>
            <a:off x="15439100" y="2275750"/>
            <a:ext cx="5867400" cy="4238625"/>
          </a:xfrm>
          <a:prstGeom prst="rect">
            <a:avLst/>
          </a:prstGeom>
          <a:noFill/>
          <a:ln>
            <a:noFill/>
          </a:ln>
        </p:spPr>
      </p:pic>
      <p:pic>
        <p:nvPicPr>
          <p:cNvPr id="124" name="Google Shape;124;g2d56b400bfe_0_18"/>
          <p:cNvPicPr preferRelativeResize="0"/>
          <p:nvPr/>
        </p:nvPicPr>
        <p:blipFill>
          <a:blip r:embed="rId4">
            <a:alphaModFix/>
          </a:blip>
          <a:stretch>
            <a:fillRect/>
          </a:stretch>
        </p:blipFill>
        <p:spPr>
          <a:xfrm>
            <a:off x="11663500" y="6514375"/>
            <a:ext cx="12103525" cy="4976725"/>
          </a:xfrm>
          <a:prstGeom prst="rect">
            <a:avLst/>
          </a:prstGeom>
          <a:noFill/>
          <a:ln>
            <a:noFill/>
          </a:ln>
        </p:spPr>
      </p:pic>
      <p:sp>
        <p:nvSpPr>
          <p:cNvPr id="125" name="Google Shape;125;g2d56b400bfe_0_18"/>
          <p:cNvSpPr txBox="1"/>
          <p:nvPr/>
        </p:nvSpPr>
        <p:spPr>
          <a:xfrm>
            <a:off x="14518612" y="11491100"/>
            <a:ext cx="63933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2200">
                <a:solidFill>
                  <a:srgbClr val="666666"/>
                </a:solidFill>
                <a:latin typeface="Nunito"/>
                <a:ea typeface="Nunito"/>
                <a:cs typeface="Nunito"/>
                <a:sym typeface="Nunito"/>
              </a:rPr>
              <a:t>Aplastando </a:t>
            </a:r>
            <a:r>
              <a:rPr lang="en" sz="2200">
                <a:solidFill>
                  <a:srgbClr val="666666"/>
                </a:solidFill>
                <a:latin typeface="Nunito"/>
                <a:ea typeface="Nunito"/>
                <a:cs typeface="Nunito"/>
                <a:sym typeface="Nunito"/>
              </a:rPr>
              <a:t>con proyecciones (izq.) Vs. </a:t>
            </a:r>
            <a:r>
              <a:rPr i="1" lang="en" sz="2200">
                <a:solidFill>
                  <a:srgbClr val="666666"/>
                </a:solidFill>
                <a:latin typeface="Nunito"/>
                <a:ea typeface="Nunito"/>
                <a:cs typeface="Nunito"/>
                <a:sym typeface="Nunito"/>
              </a:rPr>
              <a:t>Unrolling</a:t>
            </a:r>
            <a:endParaRPr i="1" sz="100"/>
          </a:p>
        </p:txBody>
      </p:sp>
      <p:sp>
        <p:nvSpPr>
          <p:cNvPr id="126" name="Google Shape;126;g2d56b400bfe_0_18"/>
          <p:cNvSpPr txBox="1"/>
          <p:nvPr/>
        </p:nvSpPr>
        <p:spPr>
          <a:xfrm>
            <a:off x="1504350" y="2610475"/>
            <a:ext cx="10198500" cy="9513900"/>
          </a:xfrm>
          <a:prstGeom prst="rect">
            <a:avLst/>
          </a:prstGeom>
          <a:noFill/>
          <a:ln>
            <a:noFill/>
          </a:ln>
        </p:spPr>
        <p:txBody>
          <a:bodyPr anchorCtr="0" anchor="t" bIns="91425" lIns="91425" spcFirstLastPara="1" rIns="91425" wrap="square" tIns="91425">
            <a:spAutoFit/>
          </a:bodyPr>
          <a:lstStyle/>
          <a:p>
            <a:pPr indent="-431800" lvl="0" marL="457200" rtl="0" algn="l">
              <a:lnSpc>
                <a:spcPct val="115000"/>
              </a:lnSpc>
              <a:spcBef>
                <a:spcPts val="0"/>
              </a:spcBef>
              <a:spcAft>
                <a:spcPts val="0"/>
              </a:spcAft>
              <a:buClr>
                <a:srgbClr val="666666"/>
              </a:buClr>
              <a:buSzPts val="3800"/>
              <a:buFont typeface="Nunito"/>
              <a:buChar char="●"/>
            </a:pPr>
            <a:r>
              <a:rPr lang="en" sz="3800">
                <a:solidFill>
                  <a:srgbClr val="666666"/>
                </a:solidFill>
                <a:latin typeface="Nunito"/>
                <a:ea typeface="Nunito"/>
                <a:cs typeface="Nunito"/>
                <a:sym typeface="Nunito"/>
              </a:rPr>
              <a:t>Otra opción más avanzada puede ser lo que se conoce como </a:t>
            </a:r>
            <a:r>
              <a:rPr i="1" lang="en" sz="3800">
                <a:solidFill>
                  <a:srgbClr val="666666"/>
                </a:solidFill>
                <a:latin typeface="Nunito"/>
                <a:ea typeface="Nunito"/>
                <a:cs typeface="Nunito"/>
                <a:sym typeface="Nunito"/>
              </a:rPr>
              <a:t>Manifold Learning</a:t>
            </a:r>
            <a:r>
              <a:rPr lang="en" sz="3800">
                <a:solidFill>
                  <a:srgbClr val="666666"/>
                </a:solidFill>
                <a:latin typeface="Nunito"/>
                <a:ea typeface="Nunito"/>
                <a:cs typeface="Nunito"/>
                <a:sym typeface="Nunito"/>
              </a:rPr>
              <a:t>.</a:t>
            </a:r>
            <a:endParaRPr sz="3800">
              <a:solidFill>
                <a:srgbClr val="666666"/>
              </a:solidFill>
              <a:latin typeface="Nunito"/>
              <a:ea typeface="Nunito"/>
              <a:cs typeface="Nunito"/>
              <a:sym typeface="Nunito"/>
            </a:endParaRPr>
          </a:p>
          <a:p>
            <a:pPr indent="-431800" lvl="0" marL="457200" rtl="0" algn="l">
              <a:lnSpc>
                <a:spcPct val="115000"/>
              </a:lnSpc>
              <a:spcBef>
                <a:spcPts val="0"/>
              </a:spcBef>
              <a:spcAft>
                <a:spcPts val="0"/>
              </a:spcAft>
              <a:buClr>
                <a:srgbClr val="666666"/>
              </a:buClr>
              <a:buSzPts val="3800"/>
              <a:buFont typeface="Nunito"/>
              <a:buChar char="●"/>
            </a:pPr>
            <a:r>
              <a:rPr lang="en" sz="3800">
                <a:solidFill>
                  <a:srgbClr val="666666"/>
                </a:solidFill>
                <a:latin typeface="Nunito"/>
                <a:ea typeface="Nunito"/>
                <a:cs typeface="Nunito"/>
                <a:sym typeface="Nunito"/>
              </a:rPr>
              <a:t>Es una técnica que busca reducir la dimensionalidad de los datos preservando sus propiedades geométricas y estructurales más importantes. </a:t>
            </a:r>
            <a:endParaRPr sz="3800">
              <a:solidFill>
                <a:srgbClr val="666666"/>
              </a:solidFill>
              <a:latin typeface="Nunito"/>
              <a:ea typeface="Nunito"/>
              <a:cs typeface="Nunito"/>
              <a:sym typeface="Nunito"/>
            </a:endParaRPr>
          </a:p>
          <a:p>
            <a:pPr indent="-431800" lvl="0" marL="457200" rtl="0" algn="l">
              <a:lnSpc>
                <a:spcPct val="115000"/>
              </a:lnSpc>
              <a:spcBef>
                <a:spcPts val="0"/>
              </a:spcBef>
              <a:spcAft>
                <a:spcPts val="0"/>
              </a:spcAft>
              <a:buClr>
                <a:srgbClr val="666666"/>
              </a:buClr>
              <a:buSzPts val="3800"/>
              <a:buFont typeface="Nunito"/>
              <a:buChar char="●"/>
            </a:pPr>
            <a:r>
              <a:rPr lang="en" sz="3800">
                <a:solidFill>
                  <a:srgbClr val="666666"/>
                </a:solidFill>
                <a:latin typeface="Nunito"/>
                <a:ea typeface="Nunito"/>
                <a:cs typeface="Nunito"/>
                <a:sym typeface="Nunito"/>
              </a:rPr>
              <a:t>Se basa en la idea de que, aunque los datos puedan estar en un espacio de alta dimensión, a menudo se distribuyen en torno a un </a:t>
            </a:r>
            <a:r>
              <a:rPr i="1" lang="en" sz="3800">
                <a:solidFill>
                  <a:srgbClr val="666666"/>
                </a:solidFill>
                <a:latin typeface="Nunito"/>
                <a:ea typeface="Nunito"/>
                <a:cs typeface="Nunito"/>
                <a:sym typeface="Nunito"/>
              </a:rPr>
              <a:t>manifold</a:t>
            </a:r>
            <a:r>
              <a:rPr lang="en" sz="3800">
                <a:solidFill>
                  <a:srgbClr val="666666"/>
                </a:solidFill>
                <a:latin typeface="Nunito"/>
                <a:ea typeface="Nunito"/>
                <a:cs typeface="Nunito"/>
                <a:sym typeface="Nunito"/>
              </a:rPr>
              <a:t> (variedad) de dimensión mucho menor.</a:t>
            </a:r>
            <a:endParaRPr sz="3800">
              <a:solidFill>
                <a:srgbClr val="666666"/>
              </a:solidFill>
              <a:latin typeface="Nunito"/>
              <a:ea typeface="Nunito"/>
              <a:cs typeface="Nunito"/>
              <a:sym typeface="Nunito"/>
            </a:endParaRPr>
          </a:p>
          <a:p>
            <a:pPr indent="-431800" lvl="0" marL="457200" rtl="0" algn="l">
              <a:lnSpc>
                <a:spcPct val="115000"/>
              </a:lnSpc>
              <a:spcBef>
                <a:spcPts val="0"/>
              </a:spcBef>
              <a:spcAft>
                <a:spcPts val="0"/>
              </a:spcAft>
              <a:buClr>
                <a:srgbClr val="666666"/>
              </a:buClr>
              <a:buSzPts val="3800"/>
              <a:buFont typeface="Nunito"/>
              <a:buChar char="●"/>
            </a:pPr>
            <a:r>
              <a:rPr lang="en" sz="3800">
                <a:solidFill>
                  <a:srgbClr val="666666"/>
                </a:solidFill>
                <a:latin typeface="Nunito"/>
                <a:ea typeface="Nunito"/>
                <a:cs typeface="Nunito"/>
                <a:sym typeface="Nunito"/>
              </a:rPr>
              <a:t>En este ejemplo del </a:t>
            </a:r>
            <a:r>
              <a:rPr i="1" lang="en" sz="3800">
                <a:solidFill>
                  <a:srgbClr val="666666"/>
                </a:solidFill>
                <a:latin typeface="Nunito"/>
                <a:ea typeface="Nunito"/>
                <a:cs typeface="Nunito"/>
                <a:sym typeface="Nunito"/>
              </a:rPr>
              <a:t>Swiss roll</a:t>
            </a:r>
            <a:r>
              <a:rPr lang="en" sz="3800">
                <a:solidFill>
                  <a:srgbClr val="666666"/>
                </a:solidFill>
                <a:latin typeface="Nunito"/>
                <a:ea typeface="Nunito"/>
                <a:cs typeface="Nunito"/>
                <a:sym typeface="Nunito"/>
              </a:rPr>
              <a:t> se pueden ver las diferencias entre proyectar y desenrollar.</a:t>
            </a:r>
            <a:endParaRPr sz="3800">
              <a:solidFill>
                <a:srgbClr val="666666"/>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d5b0ab7525_0_2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132" name="Google Shape;132;g2d5b0ab7525_0_27"/>
          <p:cNvSpPr txBox="1"/>
          <p:nvPr/>
        </p:nvSpPr>
        <p:spPr>
          <a:xfrm>
            <a:off x="1504350" y="2610475"/>
            <a:ext cx="20242200" cy="6464700"/>
          </a:xfrm>
          <a:prstGeom prst="rect">
            <a:avLst/>
          </a:prstGeom>
          <a:noFill/>
          <a:ln>
            <a:noFill/>
          </a:ln>
        </p:spPr>
        <p:txBody>
          <a:bodyPr anchorCtr="0" anchor="t" bIns="91425" lIns="91425" spcFirstLastPara="1" rIns="91425" wrap="square" tIns="91425">
            <a:spAutoFit/>
          </a:bodyPr>
          <a:lstStyle/>
          <a:p>
            <a:pPr indent="-444500" lvl="0" marL="457200" rtl="0" algn="l">
              <a:lnSpc>
                <a:spcPct val="115000"/>
              </a:lnSpc>
              <a:spcBef>
                <a:spcPts val="0"/>
              </a:spcBef>
              <a:spcAft>
                <a:spcPts val="0"/>
              </a:spcAft>
              <a:buClr>
                <a:srgbClr val="666666"/>
              </a:buClr>
              <a:buSzPts val="4000"/>
              <a:buFont typeface="Nunito"/>
              <a:buChar char="●"/>
            </a:pPr>
            <a:r>
              <a:rPr lang="en" sz="4000">
                <a:solidFill>
                  <a:srgbClr val="666666"/>
                </a:solidFill>
                <a:latin typeface="Nunito"/>
                <a:ea typeface="Nunito"/>
                <a:cs typeface="Nunito"/>
                <a:sym typeface="Nunito"/>
              </a:rPr>
              <a:t>De nuevo, pensemos en MNIST: todas las imágenes de dígitos manuscritos tienen algunas similitudes. Están formadas por líneas conectadas, los bordes son blancos y están más o menos centradas. </a:t>
            </a:r>
            <a:endParaRPr sz="4000">
              <a:solidFill>
                <a:srgbClr val="666666"/>
              </a:solidFill>
              <a:latin typeface="Nunito"/>
              <a:ea typeface="Nunito"/>
              <a:cs typeface="Nunito"/>
              <a:sym typeface="Nunito"/>
            </a:endParaRPr>
          </a:p>
          <a:p>
            <a:pPr indent="-444500" lvl="0" marL="457200" rtl="0" algn="l">
              <a:lnSpc>
                <a:spcPct val="115000"/>
              </a:lnSpc>
              <a:spcBef>
                <a:spcPts val="0"/>
              </a:spcBef>
              <a:spcAft>
                <a:spcPts val="0"/>
              </a:spcAft>
              <a:buClr>
                <a:srgbClr val="666666"/>
              </a:buClr>
              <a:buSzPts val="4000"/>
              <a:buFont typeface="Nunito"/>
              <a:buChar char="●"/>
            </a:pPr>
            <a:r>
              <a:rPr lang="en" sz="4000">
                <a:solidFill>
                  <a:srgbClr val="666666"/>
                </a:solidFill>
                <a:latin typeface="Nunito"/>
                <a:ea typeface="Nunito"/>
                <a:cs typeface="Nunito"/>
                <a:sym typeface="Nunito"/>
              </a:rPr>
              <a:t>Si se </a:t>
            </a:r>
            <a:r>
              <a:rPr lang="en" sz="4000">
                <a:solidFill>
                  <a:srgbClr val="666666"/>
                </a:solidFill>
                <a:latin typeface="Nunito"/>
                <a:ea typeface="Nunito"/>
                <a:cs typeface="Nunito"/>
                <a:sym typeface="Nunito"/>
              </a:rPr>
              <a:t>generan</a:t>
            </a:r>
            <a:r>
              <a:rPr lang="en" sz="4000">
                <a:solidFill>
                  <a:srgbClr val="666666"/>
                </a:solidFill>
                <a:latin typeface="Nunito"/>
                <a:ea typeface="Nunito"/>
                <a:cs typeface="Nunito"/>
                <a:sym typeface="Nunito"/>
              </a:rPr>
              <a:t> imágenes al azar, sólo una fracción ridículamente pequeña se parecería a los dígitos manuscritos. </a:t>
            </a:r>
            <a:endParaRPr sz="4000">
              <a:solidFill>
                <a:srgbClr val="666666"/>
              </a:solidFill>
              <a:latin typeface="Nunito"/>
              <a:ea typeface="Nunito"/>
              <a:cs typeface="Nunito"/>
              <a:sym typeface="Nunito"/>
            </a:endParaRPr>
          </a:p>
          <a:p>
            <a:pPr indent="-444500" lvl="0" marL="457200" rtl="0" algn="l">
              <a:lnSpc>
                <a:spcPct val="115000"/>
              </a:lnSpc>
              <a:spcBef>
                <a:spcPts val="0"/>
              </a:spcBef>
              <a:spcAft>
                <a:spcPts val="0"/>
              </a:spcAft>
              <a:buClr>
                <a:srgbClr val="666666"/>
              </a:buClr>
              <a:buSzPts val="4000"/>
              <a:buFont typeface="Nunito"/>
              <a:buChar char="●"/>
            </a:pPr>
            <a:r>
              <a:rPr lang="en" sz="4000">
                <a:solidFill>
                  <a:srgbClr val="666666"/>
                </a:solidFill>
                <a:latin typeface="Nunito"/>
                <a:ea typeface="Nunito"/>
                <a:cs typeface="Nunito"/>
                <a:sym typeface="Nunito"/>
              </a:rPr>
              <a:t>En otras palabras, los grados de libertad que tenemos si queremos crear una imagen de dígitos son drásticamente inferiores a los grados de libertad que hay si se le permite generar cualquier imagen que desee. Estas restricciones tienden a comprimir el conjunto de datos en una variedad de dimensiones inferiores.</a:t>
            </a:r>
            <a:endParaRPr sz="4000">
              <a:solidFill>
                <a:srgbClr val="666666"/>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d5b0ab7525_0_49"/>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Preservando la varianza al proyectar</a:t>
            </a:r>
            <a:endParaRPr/>
          </a:p>
        </p:txBody>
      </p:sp>
      <p:sp>
        <p:nvSpPr>
          <p:cNvPr id="138" name="Google Shape;138;g2d5b0ab7525_0_49"/>
          <p:cNvSpPr txBox="1"/>
          <p:nvPr>
            <p:ph idx="1" type="body"/>
          </p:nvPr>
        </p:nvSpPr>
        <p:spPr>
          <a:xfrm>
            <a:off x="1328100" y="2126000"/>
            <a:ext cx="10728600" cy="10572300"/>
          </a:xfrm>
          <a:prstGeom prst="rect">
            <a:avLst/>
          </a:prstGeom>
          <a:noFill/>
          <a:ln>
            <a:noFill/>
          </a:ln>
        </p:spPr>
        <p:txBody>
          <a:bodyPr anchorCtr="0" anchor="t" bIns="243825" lIns="243825" spcFirstLastPara="1" rIns="243825" wrap="square" tIns="243825">
            <a:normAutofit fontScale="85000"/>
          </a:bodyPr>
          <a:lstStyle/>
          <a:p>
            <a:pPr indent="-417194" lvl="0" marL="457200" rtl="0" algn="l">
              <a:lnSpc>
                <a:spcPct val="115000"/>
              </a:lnSpc>
              <a:spcBef>
                <a:spcPts val="0"/>
              </a:spcBef>
              <a:spcAft>
                <a:spcPts val="0"/>
              </a:spcAft>
              <a:buSzPct val="100000"/>
              <a:buChar char="●"/>
            </a:pPr>
            <a:r>
              <a:rPr lang="en"/>
              <a:t>Antes de poder proyectar el conjunto de entrenamiento en un hiperplano de dimensiones inferiores, primero hay que elegir el adecuado. </a:t>
            </a:r>
            <a:endParaRPr/>
          </a:p>
          <a:p>
            <a:pPr indent="-417194" lvl="0" marL="457200" rtl="0" algn="l">
              <a:lnSpc>
                <a:spcPct val="115000"/>
              </a:lnSpc>
              <a:spcBef>
                <a:spcPts val="0"/>
              </a:spcBef>
              <a:spcAft>
                <a:spcPts val="0"/>
              </a:spcAft>
              <a:buSzPct val="100000"/>
              <a:buChar char="●"/>
            </a:pPr>
            <a:r>
              <a:rPr lang="en"/>
              <a:t>Las diferentes proyecciones conservan diferentes porcentajes de la varianza (en el ejemplo: máxima, media y baja) </a:t>
            </a:r>
            <a:endParaRPr/>
          </a:p>
          <a:p>
            <a:pPr indent="-417194" lvl="0" marL="457200" rtl="0" algn="l">
              <a:lnSpc>
                <a:spcPct val="115000"/>
              </a:lnSpc>
              <a:spcBef>
                <a:spcPts val="0"/>
              </a:spcBef>
              <a:spcAft>
                <a:spcPts val="0"/>
              </a:spcAft>
              <a:buSzPct val="100000"/>
              <a:buChar char="●"/>
            </a:pPr>
            <a:r>
              <a:rPr lang="en"/>
              <a:t>Parece razonable seleccionar el eje que conserva la máxima cantidad de varianza, ya que lo más probable es que pierda menos información que las demás proyecciones. </a:t>
            </a:r>
            <a:endParaRPr/>
          </a:p>
          <a:p>
            <a:pPr indent="-417194" lvl="0" marL="457200" rtl="0" algn="l">
              <a:lnSpc>
                <a:spcPct val="115000"/>
              </a:lnSpc>
              <a:spcBef>
                <a:spcPts val="0"/>
              </a:spcBef>
              <a:spcAft>
                <a:spcPts val="0"/>
              </a:spcAft>
              <a:buSzPct val="100000"/>
              <a:buChar char="●"/>
            </a:pPr>
            <a:r>
              <a:rPr lang="en"/>
              <a:t>Otra forma de justificar esta elección es que </a:t>
            </a:r>
            <a:r>
              <a:rPr b="1" lang="en"/>
              <a:t>se trata del eje que minimiza la distancia cuadrática media entre el conjunto de datos original y su proyección sobre ese eje</a:t>
            </a:r>
            <a:r>
              <a:rPr lang="en"/>
              <a:t>. Esta es la sencilla idea que subyace a PCA.</a:t>
            </a:r>
            <a:endParaRPr/>
          </a:p>
        </p:txBody>
      </p:sp>
      <p:pic>
        <p:nvPicPr>
          <p:cNvPr id="139" name="Google Shape;139;g2d5b0ab7525_0_49"/>
          <p:cNvPicPr preferRelativeResize="0"/>
          <p:nvPr/>
        </p:nvPicPr>
        <p:blipFill>
          <a:blip r:embed="rId3">
            <a:alphaModFix/>
          </a:blip>
          <a:stretch>
            <a:fillRect/>
          </a:stretch>
        </p:blipFill>
        <p:spPr>
          <a:xfrm>
            <a:off x="12056700" y="3490800"/>
            <a:ext cx="10950275" cy="5291900"/>
          </a:xfrm>
          <a:prstGeom prst="rect">
            <a:avLst/>
          </a:prstGeom>
          <a:noFill/>
          <a:ln>
            <a:noFill/>
          </a:ln>
        </p:spPr>
      </p:pic>
      <p:sp>
        <p:nvSpPr>
          <p:cNvPr id="140" name="Google Shape;140;g2d5b0ab7525_0_49"/>
          <p:cNvSpPr txBox="1"/>
          <p:nvPr/>
        </p:nvSpPr>
        <p:spPr>
          <a:xfrm>
            <a:off x="19495475" y="9061500"/>
            <a:ext cx="4006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Imágen del Gerón</a:t>
            </a:r>
            <a:endParaRPr sz="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d4a6451fa9_0_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Análisis de Componentes Principales (PCA)</a:t>
            </a:r>
            <a:endParaRPr/>
          </a:p>
        </p:txBody>
      </p:sp>
      <p:sp>
        <p:nvSpPr>
          <p:cNvPr id="146" name="Google Shape;146;g2d4a6451fa9_0_7"/>
          <p:cNvSpPr txBox="1"/>
          <p:nvPr>
            <p:ph idx="1" type="body"/>
          </p:nvPr>
        </p:nvSpPr>
        <p:spPr>
          <a:xfrm>
            <a:off x="1328099" y="2126000"/>
            <a:ext cx="10728600" cy="9399900"/>
          </a:xfrm>
          <a:prstGeom prst="rect">
            <a:avLst/>
          </a:prstGeom>
          <a:noFill/>
          <a:ln>
            <a:noFill/>
          </a:ln>
        </p:spPr>
        <p:txBody>
          <a:bodyPr anchorCtr="0" anchor="t" bIns="243825" lIns="243825" spcFirstLastPara="1" rIns="243825" wrap="square" tIns="243825">
            <a:normAutofit lnSpcReduction="20000"/>
          </a:bodyPr>
          <a:lstStyle/>
          <a:p>
            <a:pPr indent="-457200" lvl="0" marL="457200" rtl="0" algn="l">
              <a:lnSpc>
                <a:spcPct val="115000"/>
              </a:lnSpc>
              <a:spcBef>
                <a:spcPts val="0"/>
              </a:spcBef>
              <a:spcAft>
                <a:spcPts val="0"/>
              </a:spcAft>
              <a:buSzPts val="4200"/>
              <a:buChar char="●"/>
            </a:pPr>
            <a:r>
              <a:rPr lang="en"/>
              <a:t>PCA identifica el eje que representa la mayor cantidad de varianza en el conjunto de entrenamiento (la línea continua). </a:t>
            </a:r>
            <a:endParaRPr/>
          </a:p>
          <a:p>
            <a:pPr indent="-457200" lvl="0" marL="457200" rtl="0" algn="l">
              <a:lnSpc>
                <a:spcPct val="115000"/>
              </a:lnSpc>
              <a:spcBef>
                <a:spcPts val="0"/>
              </a:spcBef>
              <a:spcAft>
                <a:spcPts val="0"/>
              </a:spcAft>
              <a:buSzPts val="4200"/>
              <a:buChar char="●"/>
            </a:pPr>
            <a:r>
              <a:rPr lang="en"/>
              <a:t>También encuentra un segundo eje, </a:t>
            </a:r>
            <a:r>
              <a:rPr b="1" lang="en"/>
              <a:t>ortogonal al primero</a:t>
            </a:r>
            <a:r>
              <a:rPr lang="en"/>
              <a:t>, que representa la mayor parte de la varianza restante (en este ejemplo 2D no hay más opciones que la línea punteada).</a:t>
            </a:r>
            <a:endParaRPr/>
          </a:p>
          <a:p>
            <a:pPr indent="-457200" lvl="0" marL="457200" rtl="0" algn="l">
              <a:lnSpc>
                <a:spcPct val="115000"/>
              </a:lnSpc>
              <a:spcBef>
                <a:spcPts val="0"/>
              </a:spcBef>
              <a:spcAft>
                <a:spcPts val="0"/>
              </a:spcAft>
              <a:buSzPts val="4200"/>
              <a:buChar char="●"/>
            </a:pPr>
            <a:r>
              <a:rPr lang="en"/>
              <a:t>Si hay más dimensiones, PCA también encontrará un tercer eje, ortogonal a los dos ejes anteriores, y un cuarto, un quinto, y así sucesivamente. Tantos ejes como dimensiones tengan los datos.</a:t>
            </a:r>
            <a:endParaRPr/>
          </a:p>
        </p:txBody>
      </p:sp>
      <p:pic>
        <p:nvPicPr>
          <p:cNvPr id="147" name="Google Shape;147;g2d4a6451fa9_0_7"/>
          <p:cNvPicPr preferRelativeResize="0"/>
          <p:nvPr/>
        </p:nvPicPr>
        <p:blipFill>
          <a:blip r:embed="rId3">
            <a:alphaModFix/>
          </a:blip>
          <a:stretch>
            <a:fillRect/>
          </a:stretch>
        </p:blipFill>
        <p:spPr>
          <a:xfrm>
            <a:off x="12056700" y="3490800"/>
            <a:ext cx="10950275" cy="5291900"/>
          </a:xfrm>
          <a:prstGeom prst="rect">
            <a:avLst/>
          </a:prstGeom>
          <a:noFill/>
          <a:ln>
            <a:noFill/>
          </a:ln>
        </p:spPr>
      </p:pic>
      <p:sp>
        <p:nvSpPr>
          <p:cNvPr id="148" name="Google Shape;148;g2d4a6451fa9_0_7"/>
          <p:cNvSpPr txBox="1"/>
          <p:nvPr/>
        </p:nvSpPr>
        <p:spPr>
          <a:xfrm>
            <a:off x="19495475" y="9061500"/>
            <a:ext cx="4006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Imágen del Gerón</a:t>
            </a:r>
            <a:endParaRPr sz="200"/>
          </a:p>
        </p:txBody>
      </p:sp>
      <p:sp>
        <p:nvSpPr>
          <p:cNvPr id="149" name="Google Shape;149;g2d4a6451fa9_0_7"/>
          <p:cNvSpPr txBox="1"/>
          <p:nvPr/>
        </p:nvSpPr>
        <p:spPr>
          <a:xfrm>
            <a:off x="1482925" y="11415275"/>
            <a:ext cx="57510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300" u="sng">
                <a:solidFill>
                  <a:schemeClr val="hlink"/>
                </a:solidFill>
                <a:highlight>
                  <a:srgbClr val="FFFFFF"/>
                </a:highlight>
                <a:latin typeface="Roboto"/>
                <a:ea typeface="Roboto"/>
                <a:cs typeface="Roboto"/>
                <a:sym typeface="Roboto"/>
                <a:hlinkClick r:id="rId4"/>
              </a:rPr>
              <a:t>LINK: StatQuest: PCA - Practical Tips</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d5b0ab7525_0_61"/>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Análisis de Componentes Principales (PCA)</a:t>
            </a:r>
            <a:endParaRPr/>
          </a:p>
        </p:txBody>
      </p:sp>
      <p:sp>
        <p:nvSpPr>
          <p:cNvPr id="155" name="Google Shape;155;g2d5b0ab7525_0_61"/>
          <p:cNvSpPr txBox="1"/>
          <p:nvPr>
            <p:ph idx="1" type="body"/>
          </p:nvPr>
        </p:nvSpPr>
        <p:spPr>
          <a:xfrm>
            <a:off x="1328099" y="2126000"/>
            <a:ext cx="10728600" cy="93999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El </a:t>
            </a:r>
            <a:r>
              <a:rPr i="1" lang="en"/>
              <a:t>i</a:t>
            </a:r>
            <a:r>
              <a:rPr lang="en"/>
              <a:t>-ésimo eje se llama el </a:t>
            </a:r>
            <a:r>
              <a:rPr i="1" lang="en"/>
              <a:t>i</a:t>
            </a:r>
            <a:r>
              <a:rPr lang="en"/>
              <a:t>-ésimo componente principal (CP) de los datos.</a:t>
            </a:r>
            <a:endParaRPr/>
          </a:p>
          <a:p>
            <a:pPr indent="-457200" lvl="0" marL="457200" rtl="0" algn="l">
              <a:lnSpc>
                <a:spcPct val="115000"/>
              </a:lnSpc>
              <a:spcBef>
                <a:spcPts val="0"/>
              </a:spcBef>
              <a:spcAft>
                <a:spcPts val="0"/>
              </a:spcAft>
              <a:buSzPts val="4200"/>
              <a:buChar char="●"/>
            </a:pPr>
            <a:r>
              <a:rPr lang="en"/>
              <a:t>En el ejemplo de la derecha el primer CP es el eje sobre el que se encuentra c1, el segundo es c2.</a:t>
            </a:r>
            <a:endParaRPr/>
          </a:p>
          <a:p>
            <a:pPr indent="-457200" lvl="0" marL="457200" rtl="0" algn="l">
              <a:lnSpc>
                <a:spcPct val="115000"/>
              </a:lnSpc>
              <a:spcBef>
                <a:spcPts val="0"/>
              </a:spcBef>
              <a:spcAft>
                <a:spcPts val="0"/>
              </a:spcAft>
              <a:buSzPts val="4200"/>
              <a:buChar char="●"/>
            </a:pPr>
            <a:r>
              <a:rPr lang="en"/>
              <a:t>En la figura de abajo, los dos primeros están en el plano y el tercero al eje ortogonal.</a:t>
            </a:r>
            <a:endParaRPr/>
          </a:p>
        </p:txBody>
      </p:sp>
      <p:sp>
        <p:nvSpPr>
          <p:cNvPr id="156" name="Google Shape;156;g2d5b0ab7525_0_61"/>
          <p:cNvSpPr txBox="1"/>
          <p:nvPr/>
        </p:nvSpPr>
        <p:spPr>
          <a:xfrm>
            <a:off x="19495475" y="11804700"/>
            <a:ext cx="4006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Imágen del Gerón</a:t>
            </a:r>
            <a:endParaRPr sz="200"/>
          </a:p>
        </p:txBody>
      </p:sp>
      <p:pic>
        <p:nvPicPr>
          <p:cNvPr id="157" name="Google Shape;157;g2d5b0ab7525_0_61"/>
          <p:cNvPicPr preferRelativeResize="0"/>
          <p:nvPr/>
        </p:nvPicPr>
        <p:blipFill>
          <a:blip r:embed="rId3">
            <a:alphaModFix/>
          </a:blip>
          <a:stretch>
            <a:fillRect/>
          </a:stretch>
        </p:blipFill>
        <p:spPr>
          <a:xfrm>
            <a:off x="1133700" y="8514625"/>
            <a:ext cx="4707700" cy="4014325"/>
          </a:xfrm>
          <a:prstGeom prst="rect">
            <a:avLst/>
          </a:prstGeom>
          <a:noFill/>
          <a:ln>
            <a:noFill/>
          </a:ln>
        </p:spPr>
      </p:pic>
      <p:pic>
        <p:nvPicPr>
          <p:cNvPr id="158" name="Google Shape;158;g2d5b0ab7525_0_61"/>
          <p:cNvPicPr preferRelativeResize="0"/>
          <p:nvPr/>
        </p:nvPicPr>
        <p:blipFill>
          <a:blip r:embed="rId4">
            <a:alphaModFix/>
          </a:blip>
          <a:stretch>
            <a:fillRect/>
          </a:stretch>
        </p:blipFill>
        <p:spPr>
          <a:xfrm>
            <a:off x="6324600" y="8782700"/>
            <a:ext cx="6572059" cy="4014325"/>
          </a:xfrm>
          <a:prstGeom prst="rect">
            <a:avLst/>
          </a:prstGeom>
          <a:noFill/>
          <a:ln>
            <a:noFill/>
          </a:ln>
        </p:spPr>
      </p:pic>
      <p:pic>
        <p:nvPicPr>
          <p:cNvPr id="159" name="Google Shape;159;g2d5b0ab7525_0_61"/>
          <p:cNvPicPr preferRelativeResize="0"/>
          <p:nvPr/>
        </p:nvPicPr>
        <p:blipFill>
          <a:blip r:embed="rId5">
            <a:alphaModFix/>
          </a:blip>
          <a:stretch>
            <a:fillRect/>
          </a:stretch>
        </p:blipFill>
        <p:spPr>
          <a:xfrm>
            <a:off x="12056700" y="3490800"/>
            <a:ext cx="10950275" cy="5291900"/>
          </a:xfrm>
          <a:prstGeom prst="rect">
            <a:avLst/>
          </a:prstGeom>
          <a:noFill/>
          <a:ln>
            <a:noFill/>
          </a:ln>
        </p:spPr>
      </p:pic>
      <p:sp>
        <p:nvSpPr>
          <p:cNvPr id="160" name="Google Shape;160;g2d5b0ab7525_0_61"/>
          <p:cNvSpPr txBox="1"/>
          <p:nvPr/>
        </p:nvSpPr>
        <p:spPr>
          <a:xfrm>
            <a:off x="13699175" y="9134650"/>
            <a:ext cx="9802800" cy="23181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0"/>
              </a:spcAft>
              <a:buClr>
                <a:srgbClr val="666666"/>
              </a:buClr>
              <a:buSzPts val="4200"/>
              <a:buFont typeface="Nunito"/>
              <a:buChar char="●"/>
            </a:pPr>
            <a:r>
              <a:rPr lang="en" sz="4200">
                <a:solidFill>
                  <a:srgbClr val="666666"/>
                </a:solidFill>
                <a:latin typeface="Nunito"/>
                <a:ea typeface="Nunito"/>
                <a:cs typeface="Nunito"/>
                <a:sym typeface="Nunito"/>
              </a:rPr>
              <a:t>Luego de la proyección el primer CP corresponde al eje Z</a:t>
            </a:r>
            <a:r>
              <a:rPr lang="en" sz="3100">
                <a:solidFill>
                  <a:srgbClr val="666666"/>
                </a:solidFill>
                <a:latin typeface="Nunito"/>
                <a:ea typeface="Nunito"/>
                <a:cs typeface="Nunito"/>
                <a:sym typeface="Nunito"/>
              </a:rPr>
              <a:t>1</a:t>
            </a:r>
            <a:r>
              <a:rPr lang="en" sz="4200">
                <a:solidFill>
                  <a:srgbClr val="666666"/>
                </a:solidFill>
                <a:latin typeface="Nunito"/>
                <a:ea typeface="Nunito"/>
                <a:cs typeface="Nunito"/>
                <a:sym typeface="Nunito"/>
              </a:rPr>
              <a:t> y el segundo a Z</a:t>
            </a:r>
            <a:r>
              <a:rPr lang="en" sz="3100">
                <a:solidFill>
                  <a:srgbClr val="666666"/>
                </a:solidFill>
                <a:latin typeface="Nunito"/>
                <a:ea typeface="Nunito"/>
                <a:cs typeface="Nunito"/>
                <a:sym typeface="Nunito"/>
              </a:rPr>
              <a:t>2.</a:t>
            </a:r>
            <a:endParaRPr sz="3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d5b0ab7525_0_9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i="1" lang="en"/>
              <a:t>Explained Variance Ratio</a:t>
            </a:r>
            <a:endParaRPr i="1"/>
          </a:p>
        </p:txBody>
      </p:sp>
      <p:sp>
        <p:nvSpPr>
          <p:cNvPr id="166" name="Google Shape;166;g2d5b0ab7525_0_95"/>
          <p:cNvSpPr txBox="1"/>
          <p:nvPr>
            <p:ph idx="1" type="body"/>
          </p:nvPr>
        </p:nvSpPr>
        <p:spPr>
          <a:xfrm>
            <a:off x="1328100" y="2126000"/>
            <a:ext cx="13449900" cy="97758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Una </a:t>
            </a:r>
            <a:r>
              <a:rPr lang="en"/>
              <a:t>información</a:t>
            </a:r>
            <a:r>
              <a:rPr lang="en"/>
              <a:t> útil de este proceso es el </a:t>
            </a:r>
            <a:r>
              <a:rPr i="1" lang="en"/>
              <a:t>explained variance ratio.</a:t>
            </a:r>
            <a:endParaRPr i="1"/>
          </a:p>
          <a:p>
            <a:pPr indent="-457200" lvl="0" marL="457200" rtl="0" algn="l">
              <a:lnSpc>
                <a:spcPct val="115000"/>
              </a:lnSpc>
              <a:spcBef>
                <a:spcPts val="0"/>
              </a:spcBef>
              <a:spcAft>
                <a:spcPts val="0"/>
              </a:spcAft>
              <a:buSzPts val="4200"/>
              <a:buChar char="●"/>
            </a:pPr>
            <a:r>
              <a:rPr lang="en"/>
              <a:t>Este </a:t>
            </a:r>
            <a:r>
              <a:rPr lang="en"/>
              <a:t>ratio indica la proporción de la varianza del conjunto de datos que se encuentra en cada componente principal.</a:t>
            </a:r>
            <a:endParaRPr/>
          </a:p>
          <a:p>
            <a:pPr indent="-457200" lvl="0" marL="457200" rtl="0" algn="l">
              <a:lnSpc>
                <a:spcPct val="115000"/>
              </a:lnSpc>
              <a:spcBef>
                <a:spcPts val="0"/>
              </a:spcBef>
              <a:spcAft>
                <a:spcPts val="0"/>
              </a:spcAft>
              <a:buSzPts val="4200"/>
              <a:buChar char="●"/>
            </a:pPr>
            <a:r>
              <a:rPr lang="en"/>
              <a:t>En scikit-learn está accesible a traves de la variable </a:t>
            </a:r>
            <a:r>
              <a:rPr lang="en">
                <a:latin typeface="Consolas"/>
                <a:ea typeface="Consolas"/>
                <a:cs typeface="Consolas"/>
                <a:sym typeface="Consolas"/>
              </a:rPr>
              <a:t>explained_variance_ratio_. </a:t>
            </a:r>
            <a:endParaRPr/>
          </a:p>
          <a:p>
            <a:pPr indent="-457200" lvl="0" marL="457200" rtl="0" algn="l">
              <a:lnSpc>
                <a:spcPct val="115000"/>
              </a:lnSpc>
              <a:spcBef>
                <a:spcPts val="0"/>
              </a:spcBef>
              <a:spcAft>
                <a:spcPts val="0"/>
              </a:spcAft>
              <a:buSzPts val="4200"/>
              <a:buChar char="●"/>
            </a:pPr>
            <a:r>
              <a:rPr lang="en"/>
              <a:t>En el ejemplo, </a:t>
            </a:r>
            <a:r>
              <a:rPr lang="en"/>
              <a:t>alrededor</a:t>
            </a:r>
            <a:r>
              <a:rPr lang="en"/>
              <a:t> del 76% de la varianza de los datos están en la primera CP y un 15% en la segunda, dejando un 9% para la tercera, por lo que es razonable pensar que contiene muy poca información.</a:t>
            </a:r>
            <a:endParaRPr/>
          </a:p>
        </p:txBody>
      </p:sp>
      <p:pic>
        <p:nvPicPr>
          <p:cNvPr id="167" name="Google Shape;167;g2d5b0ab7525_0_95"/>
          <p:cNvPicPr preferRelativeResize="0"/>
          <p:nvPr/>
        </p:nvPicPr>
        <p:blipFill>
          <a:blip r:embed="rId3">
            <a:alphaModFix/>
          </a:blip>
          <a:stretch>
            <a:fillRect/>
          </a:stretch>
        </p:blipFill>
        <p:spPr>
          <a:xfrm>
            <a:off x="15874500" y="8508000"/>
            <a:ext cx="5894375" cy="1254625"/>
          </a:xfrm>
          <a:prstGeom prst="rect">
            <a:avLst/>
          </a:prstGeom>
          <a:noFill/>
          <a:ln>
            <a:noFill/>
          </a:ln>
        </p:spPr>
      </p:pic>
      <p:pic>
        <p:nvPicPr>
          <p:cNvPr id="168" name="Google Shape;168;g2d5b0ab7525_0_95"/>
          <p:cNvPicPr preferRelativeResize="0"/>
          <p:nvPr/>
        </p:nvPicPr>
        <p:blipFill>
          <a:blip r:embed="rId4">
            <a:alphaModFix/>
          </a:blip>
          <a:stretch>
            <a:fillRect/>
          </a:stretch>
        </p:blipFill>
        <p:spPr>
          <a:xfrm>
            <a:off x="14756813" y="3515050"/>
            <a:ext cx="7607957" cy="4647075"/>
          </a:xfrm>
          <a:prstGeom prst="rect">
            <a:avLst/>
          </a:prstGeom>
          <a:noFill/>
          <a:ln>
            <a:noFill/>
          </a:ln>
        </p:spPr>
      </p:pic>
      <p:sp>
        <p:nvSpPr>
          <p:cNvPr id="169" name="Google Shape;169;g2d5b0ab7525_0_95"/>
          <p:cNvSpPr txBox="1"/>
          <p:nvPr/>
        </p:nvSpPr>
        <p:spPr>
          <a:xfrm>
            <a:off x="19495475" y="11804700"/>
            <a:ext cx="4006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Imágen del Gerón</a:t>
            </a:r>
            <a:endParaRPr sz="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d5b0ab7525_0_7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spcBef>
                <a:spcPts val="0"/>
              </a:spcBef>
              <a:spcAft>
                <a:spcPts val="0"/>
              </a:spcAft>
              <a:buSzPct val="111111"/>
              <a:buNone/>
            </a:pPr>
            <a:r>
              <a:rPr lang="en"/>
              <a:t>Elegir la cantidad de dimensiones</a:t>
            </a:r>
            <a:endParaRPr>
              <a:solidFill>
                <a:schemeClr val="dk1"/>
              </a:solidFill>
            </a:endParaRPr>
          </a:p>
        </p:txBody>
      </p:sp>
      <p:sp>
        <p:nvSpPr>
          <p:cNvPr id="175" name="Google Shape;175;g2d5b0ab7525_0_75"/>
          <p:cNvSpPr txBox="1"/>
          <p:nvPr>
            <p:ph idx="1" type="body"/>
          </p:nvPr>
        </p:nvSpPr>
        <p:spPr>
          <a:xfrm>
            <a:off x="1328100" y="2126000"/>
            <a:ext cx="13543200" cy="10550400"/>
          </a:xfrm>
          <a:prstGeom prst="rect">
            <a:avLst/>
          </a:prstGeom>
          <a:noFill/>
          <a:ln>
            <a:noFill/>
          </a:ln>
        </p:spPr>
        <p:txBody>
          <a:bodyPr anchorCtr="0" anchor="t" bIns="243825" lIns="243825" spcFirstLastPara="1" rIns="243825" wrap="square" tIns="243825">
            <a:normAutofit lnSpcReduction="20000"/>
          </a:bodyPr>
          <a:lstStyle/>
          <a:p>
            <a:pPr indent="-457200" lvl="0" marL="457200" rtl="0" algn="l">
              <a:lnSpc>
                <a:spcPct val="115000"/>
              </a:lnSpc>
              <a:spcBef>
                <a:spcPts val="0"/>
              </a:spcBef>
              <a:spcAft>
                <a:spcPts val="0"/>
              </a:spcAft>
              <a:buSzPts val="4200"/>
              <a:buChar char="●"/>
            </a:pPr>
            <a:r>
              <a:rPr lang="en"/>
              <a:t>Si queremos visualizar datos es sencillo, vamos a elegir dos o tres CP.</a:t>
            </a:r>
            <a:endParaRPr/>
          </a:p>
          <a:p>
            <a:pPr indent="-457200" lvl="0" marL="457200" rtl="0" algn="l">
              <a:lnSpc>
                <a:spcPct val="115000"/>
              </a:lnSpc>
              <a:spcBef>
                <a:spcPts val="0"/>
              </a:spcBef>
              <a:spcAft>
                <a:spcPts val="0"/>
              </a:spcAft>
              <a:buSzPts val="4200"/>
              <a:buChar char="●"/>
            </a:pPr>
            <a:r>
              <a:rPr lang="en"/>
              <a:t>Si, en cambio, estamos buscando reducir para poder seguir trabajando con los datos podemos buscar que número de componentes explican una porción suficientemente grande de la varianza (por ejemplo un 95%).</a:t>
            </a:r>
            <a:endParaRPr/>
          </a:p>
          <a:p>
            <a:pPr indent="-457200" lvl="0" marL="457200" rtl="0" algn="l">
              <a:lnSpc>
                <a:spcPct val="115000"/>
              </a:lnSpc>
              <a:spcBef>
                <a:spcPts val="0"/>
              </a:spcBef>
              <a:spcAft>
                <a:spcPts val="0"/>
              </a:spcAft>
              <a:buSzPts val="4200"/>
              <a:buChar char="●"/>
            </a:pPr>
            <a:r>
              <a:rPr lang="en"/>
              <a:t>Otra opción es plotear la varianza explicada en función del número de dimensiones, buscando </a:t>
            </a:r>
            <a:r>
              <a:rPr i="1" lang="en"/>
              <a:t>el “codo” </a:t>
            </a:r>
            <a:r>
              <a:rPr lang="en"/>
              <a:t>en la curva donde la varianza deja de “crecer rápido”.</a:t>
            </a:r>
            <a:endParaRPr/>
          </a:p>
          <a:p>
            <a:pPr indent="-457200" lvl="0" marL="457200" rtl="0" algn="l">
              <a:lnSpc>
                <a:spcPct val="115000"/>
              </a:lnSpc>
              <a:spcBef>
                <a:spcPts val="0"/>
              </a:spcBef>
              <a:spcAft>
                <a:spcPts val="0"/>
              </a:spcAft>
              <a:buSzPts val="4200"/>
              <a:buChar char="●"/>
            </a:pPr>
            <a:r>
              <a:rPr lang="en"/>
              <a:t>Finalmente, también se puede pensar como un </a:t>
            </a:r>
            <a:r>
              <a:rPr lang="en"/>
              <a:t>hiperparámetro</a:t>
            </a:r>
            <a:r>
              <a:rPr lang="en"/>
              <a:t> más y probar diferentes combinaciones junto al algoritmo con el que estamos haciendo la clasificación o regresión posterior.</a:t>
            </a:r>
            <a:endParaRPr/>
          </a:p>
        </p:txBody>
      </p:sp>
      <p:sp>
        <p:nvSpPr>
          <p:cNvPr id="176" name="Google Shape;176;g2d5b0ab7525_0_75"/>
          <p:cNvSpPr txBox="1"/>
          <p:nvPr/>
        </p:nvSpPr>
        <p:spPr>
          <a:xfrm>
            <a:off x="19495475" y="11804700"/>
            <a:ext cx="4006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Imágen del Gerón</a:t>
            </a:r>
            <a:endParaRPr sz="200"/>
          </a:p>
        </p:txBody>
      </p:sp>
      <p:pic>
        <p:nvPicPr>
          <p:cNvPr id="177" name="Google Shape;177;g2d5b0ab7525_0_75"/>
          <p:cNvPicPr preferRelativeResize="0"/>
          <p:nvPr/>
        </p:nvPicPr>
        <p:blipFill>
          <a:blip r:embed="rId3">
            <a:alphaModFix/>
          </a:blip>
          <a:stretch>
            <a:fillRect/>
          </a:stretch>
        </p:blipFill>
        <p:spPr>
          <a:xfrm>
            <a:off x="14871200" y="4304100"/>
            <a:ext cx="7959350" cy="508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d5b0ab7525_0_108"/>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spcBef>
                <a:spcPts val="0"/>
              </a:spcBef>
              <a:spcAft>
                <a:spcPts val="0"/>
              </a:spcAft>
              <a:buSzPct val="111111"/>
              <a:buNone/>
            </a:pPr>
            <a:r>
              <a:rPr lang="en"/>
              <a:t>PCA para compresión</a:t>
            </a:r>
            <a:endParaRPr>
              <a:solidFill>
                <a:schemeClr val="dk1"/>
              </a:solidFill>
            </a:endParaRPr>
          </a:p>
        </p:txBody>
      </p:sp>
      <p:sp>
        <p:nvSpPr>
          <p:cNvPr id="183" name="Google Shape;183;g2d5b0ab7525_0_108"/>
          <p:cNvSpPr txBox="1"/>
          <p:nvPr>
            <p:ph idx="1" type="body"/>
          </p:nvPr>
        </p:nvSpPr>
        <p:spPr>
          <a:xfrm>
            <a:off x="1328100" y="2126000"/>
            <a:ext cx="11834700" cy="10550400"/>
          </a:xfrm>
          <a:prstGeom prst="rect">
            <a:avLst/>
          </a:prstGeom>
          <a:noFill/>
          <a:ln>
            <a:noFill/>
          </a:ln>
        </p:spPr>
        <p:txBody>
          <a:bodyPr anchorCtr="0" anchor="t" bIns="243825" lIns="243825" spcFirstLastPara="1" rIns="243825" wrap="square" tIns="243825">
            <a:normAutofit/>
          </a:bodyPr>
          <a:lstStyle/>
          <a:p>
            <a:pPr indent="-450850" lvl="0" marL="457200" rtl="0" algn="l">
              <a:lnSpc>
                <a:spcPct val="95000"/>
              </a:lnSpc>
              <a:spcBef>
                <a:spcPts val="0"/>
              </a:spcBef>
              <a:spcAft>
                <a:spcPts val="0"/>
              </a:spcAft>
              <a:buSzPts val="4100"/>
              <a:buChar char="●"/>
            </a:pPr>
            <a:r>
              <a:rPr lang="en" sz="4100"/>
              <a:t>Luego de reducir sus dimensiones, el conjunto de entrenamiento ocupa mucho menos.</a:t>
            </a:r>
            <a:endParaRPr sz="4100"/>
          </a:p>
          <a:p>
            <a:pPr indent="-450850" lvl="0" marL="457200" rtl="0" algn="l">
              <a:lnSpc>
                <a:spcPct val="95000"/>
              </a:lnSpc>
              <a:spcBef>
                <a:spcPts val="0"/>
              </a:spcBef>
              <a:spcAft>
                <a:spcPts val="0"/>
              </a:spcAft>
              <a:buSzPts val="4100"/>
              <a:buChar char="●"/>
            </a:pPr>
            <a:r>
              <a:rPr lang="en" sz="4100"/>
              <a:t>Por ejemplo, tras aplicar PCA al conjunto de datos MNIST y conservar el 95% de su varianza, nos quedamos con 154 características, en lugar de las 784 originales.</a:t>
            </a:r>
            <a:endParaRPr sz="4100"/>
          </a:p>
          <a:p>
            <a:pPr indent="-450850" lvl="0" marL="457200" rtl="0" algn="l">
              <a:lnSpc>
                <a:spcPct val="95000"/>
              </a:lnSpc>
              <a:spcBef>
                <a:spcPts val="0"/>
              </a:spcBef>
              <a:spcAft>
                <a:spcPts val="0"/>
              </a:spcAft>
              <a:buSzPts val="4100"/>
              <a:buChar char="●"/>
            </a:pPr>
            <a:r>
              <a:rPr lang="en" sz="4100"/>
              <a:t>Ahora tenemos un 20% del tamaño original habiendo perdido solamente un 5% de su varianza.</a:t>
            </a:r>
            <a:endParaRPr sz="4100"/>
          </a:p>
          <a:p>
            <a:pPr indent="-450850" lvl="0" marL="457200" rtl="0" algn="l">
              <a:lnSpc>
                <a:spcPct val="95000"/>
              </a:lnSpc>
              <a:spcBef>
                <a:spcPts val="0"/>
              </a:spcBef>
              <a:spcAft>
                <a:spcPts val="0"/>
              </a:spcAft>
              <a:buSzPts val="4100"/>
              <a:buChar char="●"/>
            </a:pPr>
            <a:r>
              <a:rPr lang="en" sz="4100"/>
              <a:t>Es posible hacer la transformación inversa al espacio original, obviamente no nos va a dar los datos originales, pero se va a parecer bastante.</a:t>
            </a:r>
            <a:endParaRPr sz="4100"/>
          </a:p>
          <a:p>
            <a:pPr indent="-450850" lvl="0" marL="457200" rtl="0" algn="l">
              <a:lnSpc>
                <a:spcPct val="95000"/>
              </a:lnSpc>
              <a:spcBef>
                <a:spcPts val="0"/>
              </a:spcBef>
              <a:spcAft>
                <a:spcPts val="0"/>
              </a:spcAft>
              <a:buSzPts val="4100"/>
              <a:buChar char="●"/>
            </a:pPr>
            <a:r>
              <a:rPr lang="en" sz="4100"/>
              <a:t>La distancia media al cuadrado entre los datos originales y los datos reconstruidos se denomina </a:t>
            </a:r>
            <a:r>
              <a:rPr b="1" lang="en" sz="4100"/>
              <a:t>error de reconstrucción</a:t>
            </a:r>
            <a:r>
              <a:rPr lang="en" sz="4100"/>
              <a:t>. </a:t>
            </a:r>
            <a:endParaRPr sz="4100"/>
          </a:p>
        </p:txBody>
      </p:sp>
      <p:pic>
        <p:nvPicPr>
          <p:cNvPr id="184" name="Google Shape;184;g2d5b0ab7525_0_108"/>
          <p:cNvPicPr preferRelativeResize="0"/>
          <p:nvPr/>
        </p:nvPicPr>
        <p:blipFill>
          <a:blip r:embed="rId3">
            <a:alphaModFix/>
          </a:blip>
          <a:stretch>
            <a:fillRect/>
          </a:stretch>
        </p:blipFill>
        <p:spPr>
          <a:xfrm>
            <a:off x="13162800" y="4364525"/>
            <a:ext cx="10181950" cy="5524250"/>
          </a:xfrm>
          <a:prstGeom prst="rect">
            <a:avLst/>
          </a:prstGeom>
          <a:noFill/>
          <a:ln>
            <a:noFill/>
          </a:ln>
        </p:spPr>
      </p:pic>
      <p:sp>
        <p:nvSpPr>
          <p:cNvPr id="185" name="Google Shape;185;g2d5b0ab7525_0_108"/>
          <p:cNvSpPr txBox="1"/>
          <p:nvPr/>
        </p:nvSpPr>
        <p:spPr>
          <a:xfrm>
            <a:off x="19495475" y="11804700"/>
            <a:ext cx="4006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Imágen del Gerón</a:t>
            </a:r>
            <a:endParaRPr sz="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2d4a6451fa9_0_22"/>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i="1" lang="en"/>
              <a:t>Clustering</a:t>
            </a:r>
            <a:endParaRPr i="1"/>
          </a:p>
        </p:txBody>
      </p:sp>
      <p:sp>
        <p:nvSpPr>
          <p:cNvPr id="191" name="Google Shape;191;g2d4a6451fa9_0_22"/>
          <p:cNvSpPr txBox="1"/>
          <p:nvPr>
            <p:ph idx="1" type="body"/>
          </p:nvPr>
        </p:nvSpPr>
        <p:spPr>
          <a:xfrm>
            <a:off x="1328099" y="2126000"/>
            <a:ext cx="22221300" cy="94641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El </a:t>
            </a:r>
            <a:r>
              <a:rPr i="1" lang="en"/>
              <a:t>Clustering</a:t>
            </a:r>
            <a:r>
              <a:rPr lang="en"/>
              <a:t> o “agrupamiento” son un conjunto de técnicas y métodos no supervisados (porque estamos en las diapositivas de “Aprendizaje no supervisado” :P) para clasificar o particionar nuestros datos en grupos o </a:t>
            </a:r>
            <a:r>
              <a:rPr i="1" lang="en"/>
              <a:t>clusters.</a:t>
            </a:r>
            <a:endParaRPr i="1"/>
          </a:p>
          <a:p>
            <a:pPr indent="-457200" lvl="0" marL="457200" rtl="0" algn="l">
              <a:spcBef>
                <a:spcPts val="0"/>
              </a:spcBef>
              <a:spcAft>
                <a:spcPts val="0"/>
              </a:spcAft>
              <a:buSzPts val="4200"/>
              <a:buChar char="●"/>
            </a:pPr>
            <a:r>
              <a:rPr lang="en"/>
              <a:t>Al particionar la idea es que las observaciones dentro de cada grupo sean lo más </a:t>
            </a:r>
            <a:r>
              <a:rPr i="1" lang="en"/>
              <a:t>similares</a:t>
            </a:r>
            <a:r>
              <a:rPr lang="en"/>
              <a:t> posibles entre sí, mientras que son distintas a las observaciones de los otros grupos.</a:t>
            </a:r>
            <a:endParaRPr/>
          </a:p>
          <a:p>
            <a:pPr indent="-457200" lvl="0" marL="457200" rtl="0" algn="l">
              <a:lnSpc>
                <a:spcPct val="115000"/>
              </a:lnSpc>
              <a:spcBef>
                <a:spcPts val="0"/>
              </a:spcBef>
              <a:spcAft>
                <a:spcPts val="0"/>
              </a:spcAft>
              <a:buSzPts val="4200"/>
              <a:buChar char="●"/>
            </a:pPr>
            <a:r>
              <a:rPr lang="en"/>
              <a:t>Se puede usar para la detección de anomalías, para clasificar, para hacer un análisis exploratorio de los datos, etc.</a:t>
            </a:r>
            <a:endParaRPr/>
          </a:p>
          <a:p>
            <a:pPr indent="-457200" lvl="0" marL="457200" rtl="0" algn="l">
              <a:lnSpc>
                <a:spcPct val="115000"/>
              </a:lnSpc>
              <a:spcBef>
                <a:spcPts val="0"/>
              </a:spcBef>
              <a:spcAft>
                <a:spcPts val="0"/>
              </a:spcAft>
              <a:buSzPts val="4200"/>
              <a:buChar char="●"/>
            </a:pPr>
            <a:r>
              <a:rPr lang="en"/>
              <a:t>Se suele usar en conjunción con las técnicas de reducción de la dimensionalidad para optimizar tiempos, resultados o hacer un análisis similar al ejemplo de la diapositiva 7.</a:t>
            </a:r>
            <a:endParaRPr/>
          </a:p>
          <a:p>
            <a:pPr indent="-457200" lvl="0" marL="457200" rtl="0" algn="l">
              <a:lnSpc>
                <a:spcPct val="115000"/>
              </a:lnSpc>
              <a:spcBef>
                <a:spcPts val="0"/>
              </a:spcBef>
              <a:spcAft>
                <a:spcPts val="0"/>
              </a:spcAft>
              <a:buSzPts val="4200"/>
              <a:buChar char="●"/>
            </a:pPr>
            <a:r>
              <a:rPr lang="en"/>
              <a:t>Pensemos cómo es que se puede hacer esto de manera no supervisada.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g2d4a6451fa9_0_0"/>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Aprendizaje no supervisado</a:t>
            </a:r>
            <a:endParaRPr/>
          </a:p>
        </p:txBody>
      </p:sp>
      <p:sp>
        <p:nvSpPr>
          <p:cNvPr id="59" name="Google Shape;59;g2d4a6451fa9_0_0"/>
          <p:cNvSpPr txBox="1"/>
          <p:nvPr>
            <p:ph idx="1" type="body"/>
          </p:nvPr>
        </p:nvSpPr>
        <p:spPr>
          <a:xfrm>
            <a:off x="1328099" y="2126000"/>
            <a:ext cx="22221300" cy="94641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Aunque la </a:t>
            </a:r>
            <a:r>
              <a:rPr lang="en"/>
              <a:t>mayoría</a:t>
            </a:r>
            <a:r>
              <a:rPr lang="en"/>
              <a:t> de las aplicaciones actuales</a:t>
            </a:r>
            <a:r>
              <a:rPr lang="en"/>
              <a:t> del aprendizaje automático se basan en el aprendizaje supervisado,</a:t>
            </a:r>
            <a:r>
              <a:rPr lang="en"/>
              <a:t> la </a:t>
            </a:r>
            <a:r>
              <a:rPr lang="en"/>
              <a:t>mayoría</a:t>
            </a:r>
            <a:r>
              <a:rPr lang="en"/>
              <a:t> de los datos disponibles (y más en esta área) son datos no etiquetados.</a:t>
            </a:r>
            <a:endParaRPr/>
          </a:p>
          <a:p>
            <a:pPr indent="-457200" lvl="0" marL="457200" rtl="0" algn="l">
              <a:lnSpc>
                <a:spcPct val="115000"/>
              </a:lnSpc>
              <a:spcBef>
                <a:spcPts val="0"/>
              </a:spcBef>
              <a:spcAft>
                <a:spcPts val="0"/>
              </a:spcAft>
              <a:buSzPts val="4200"/>
              <a:buChar char="●"/>
            </a:pPr>
            <a:r>
              <a:rPr lang="en"/>
              <a:t>La tarea de etiquetar datos es costosa, compleja, y a menudo demanda mucho más tiempo y esfuerzo que el dedicado a probar algoritmos de aprendizaje automático y desarrollar una solución.</a:t>
            </a:r>
            <a:endParaRPr/>
          </a:p>
          <a:p>
            <a:pPr indent="-457200" lvl="0" marL="457200" rtl="0" algn="l">
              <a:lnSpc>
                <a:spcPct val="115000"/>
              </a:lnSpc>
              <a:spcBef>
                <a:spcPts val="0"/>
              </a:spcBef>
              <a:spcAft>
                <a:spcPts val="0"/>
              </a:spcAft>
              <a:buSzPts val="4200"/>
              <a:buChar char="●"/>
            </a:pPr>
            <a:r>
              <a:rPr lang="en"/>
              <a:t>A esto se suma que, en términos generales, mientras más complejo sea el problema que deseamos abordar mayor será la cantidad de datos necesarios. La demanda de datos incrementa tanto con la complejidad del problema como con la sofisticación de los métodos utilizados.</a:t>
            </a:r>
            <a:endParaRPr/>
          </a:p>
          <a:p>
            <a:pPr indent="-457200" lvl="0" marL="457200" rtl="0" algn="l">
              <a:lnSpc>
                <a:spcPct val="115000"/>
              </a:lnSpc>
              <a:spcBef>
                <a:spcPts val="0"/>
              </a:spcBef>
              <a:spcAft>
                <a:spcPts val="0"/>
              </a:spcAft>
              <a:buSzPts val="4200"/>
              <a:buChar char="●"/>
            </a:pPr>
            <a:r>
              <a:rPr lang="en"/>
              <a:t>Acá es donde entra el </a:t>
            </a:r>
            <a:r>
              <a:rPr b="1" lang="en"/>
              <a:t>aprendizaje no supervisado.</a:t>
            </a:r>
            <a:endParaRPr b="1"/>
          </a:p>
          <a:p>
            <a:pPr indent="0" lvl="0" marL="0" rtl="0" algn="l">
              <a:lnSpc>
                <a:spcPct val="115000"/>
              </a:lnSpc>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d4a6451fa9_0_168"/>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i="1" lang="en"/>
              <a:t>Clustering</a:t>
            </a:r>
            <a:endParaRPr i="1"/>
          </a:p>
        </p:txBody>
      </p:sp>
      <p:pic>
        <p:nvPicPr>
          <p:cNvPr id="197" name="Google Shape;197;g2d4a6451fa9_0_168"/>
          <p:cNvPicPr preferRelativeResize="0"/>
          <p:nvPr/>
        </p:nvPicPr>
        <p:blipFill rotWithShape="1">
          <a:blip r:embed="rId3">
            <a:alphaModFix/>
          </a:blip>
          <a:srcRect b="0" l="0" r="0" t="0"/>
          <a:stretch/>
        </p:blipFill>
        <p:spPr>
          <a:xfrm>
            <a:off x="542468" y="2438400"/>
            <a:ext cx="15297600" cy="8599680"/>
          </a:xfrm>
          <a:prstGeom prst="rect">
            <a:avLst/>
          </a:prstGeom>
          <a:noFill/>
          <a:ln>
            <a:noFill/>
          </a:ln>
        </p:spPr>
      </p:pic>
      <p:sp>
        <p:nvSpPr>
          <p:cNvPr id="198" name="Google Shape;198;g2d4a6451fa9_0_168"/>
          <p:cNvSpPr txBox="1"/>
          <p:nvPr/>
        </p:nvSpPr>
        <p:spPr>
          <a:xfrm>
            <a:off x="16215100" y="2438400"/>
            <a:ext cx="6489900" cy="9735600"/>
          </a:xfrm>
          <a:prstGeom prst="rect">
            <a:avLst/>
          </a:prstGeom>
          <a:noFill/>
          <a:ln>
            <a:noFill/>
          </a:ln>
        </p:spPr>
        <p:txBody>
          <a:bodyPr anchorCtr="0" anchor="t" bIns="91425" lIns="91425" spcFirstLastPara="1" rIns="91425" wrap="square" tIns="91425">
            <a:spAutoFit/>
          </a:bodyPr>
          <a:lstStyle/>
          <a:p>
            <a:pPr indent="-406400" lvl="0" marL="457200" rtl="0" algn="l">
              <a:lnSpc>
                <a:spcPct val="115000"/>
              </a:lnSpc>
              <a:spcBef>
                <a:spcPts val="0"/>
              </a:spcBef>
              <a:spcAft>
                <a:spcPts val="0"/>
              </a:spcAft>
              <a:buClr>
                <a:srgbClr val="666666"/>
              </a:buClr>
              <a:buSzPts val="3400"/>
              <a:buFont typeface="Nunito"/>
              <a:buChar char="●"/>
            </a:pPr>
            <a:r>
              <a:rPr lang="en" sz="3400">
                <a:solidFill>
                  <a:srgbClr val="666666"/>
                </a:solidFill>
                <a:latin typeface="Nunito"/>
                <a:ea typeface="Nunito"/>
                <a:cs typeface="Nunito"/>
                <a:sym typeface="Nunito"/>
              </a:rPr>
              <a:t>Puede que no sepamos </a:t>
            </a:r>
            <a:r>
              <a:rPr b="1" lang="en" sz="3400">
                <a:solidFill>
                  <a:srgbClr val="666666"/>
                </a:solidFill>
                <a:latin typeface="Nunito"/>
                <a:ea typeface="Nunito"/>
                <a:cs typeface="Nunito"/>
                <a:sym typeface="Nunito"/>
              </a:rPr>
              <a:t>qué</a:t>
            </a:r>
            <a:r>
              <a:rPr lang="en" sz="3400">
                <a:solidFill>
                  <a:srgbClr val="666666"/>
                </a:solidFill>
                <a:latin typeface="Nunito"/>
                <a:ea typeface="Nunito"/>
                <a:cs typeface="Nunito"/>
                <a:sym typeface="Nunito"/>
              </a:rPr>
              <a:t> tipo de árbol es cada uno, pero podemos saber </a:t>
            </a:r>
            <a:r>
              <a:rPr b="1" lang="en" sz="3400">
                <a:solidFill>
                  <a:srgbClr val="666666"/>
                </a:solidFill>
                <a:latin typeface="Nunito"/>
                <a:ea typeface="Nunito"/>
                <a:cs typeface="Nunito"/>
                <a:sym typeface="Nunito"/>
              </a:rPr>
              <a:t>cuáles</a:t>
            </a:r>
            <a:r>
              <a:rPr lang="en" sz="3400">
                <a:solidFill>
                  <a:srgbClr val="666666"/>
                </a:solidFill>
                <a:latin typeface="Nunito"/>
                <a:ea typeface="Nunito"/>
                <a:cs typeface="Nunito"/>
                <a:sym typeface="Nunito"/>
              </a:rPr>
              <a:t> son del mismo tipo (más o menos).</a:t>
            </a:r>
            <a:endParaRPr sz="3400">
              <a:solidFill>
                <a:srgbClr val="666666"/>
              </a:solidFill>
              <a:latin typeface="Nunito"/>
              <a:ea typeface="Nunito"/>
              <a:cs typeface="Nunito"/>
              <a:sym typeface="Nunito"/>
            </a:endParaRPr>
          </a:p>
          <a:p>
            <a:pPr indent="-406400" lvl="0" marL="457200" rtl="0" algn="l">
              <a:lnSpc>
                <a:spcPct val="115000"/>
              </a:lnSpc>
              <a:spcBef>
                <a:spcPts val="0"/>
              </a:spcBef>
              <a:spcAft>
                <a:spcPts val="0"/>
              </a:spcAft>
              <a:buClr>
                <a:srgbClr val="666666"/>
              </a:buClr>
              <a:buSzPts val="3400"/>
              <a:buFont typeface="Nunito"/>
              <a:buChar char="●"/>
            </a:pPr>
            <a:r>
              <a:rPr lang="en" sz="3400">
                <a:solidFill>
                  <a:srgbClr val="666666"/>
                </a:solidFill>
                <a:latin typeface="Nunito"/>
                <a:ea typeface="Nunito"/>
                <a:cs typeface="Nunito"/>
                <a:sym typeface="Nunito"/>
              </a:rPr>
              <a:t>Depende de las </a:t>
            </a:r>
            <a:r>
              <a:rPr b="1" lang="en" sz="3400">
                <a:solidFill>
                  <a:srgbClr val="666666"/>
                </a:solidFill>
                <a:latin typeface="Nunito"/>
                <a:ea typeface="Nunito"/>
                <a:cs typeface="Nunito"/>
                <a:sym typeface="Nunito"/>
              </a:rPr>
              <a:t>características</a:t>
            </a:r>
            <a:r>
              <a:rPr lang="en" sz="3400">
                <a:solidFill>
                  <a:srgbClr val="666666"/>
                </a:solidFill>
                <a:latin typeface="Nunito"/>
                <a:ea typeface="Nunito"/>
                <a:cs typeface="Nunito"/>
                <a:sym typeface="Nunito"/>
              </a:rPr>
              <a:t> que elijamos ver.</a:t>
            </a:r>
            <a:endParaRPr sz="3400">
              <a:solidFill>
                <a:srgbClr val="666666"/>
              </a:solidFill>
              <a:latin typeface="Nunito"/>
              <a:ea typeface="Nunito"/>
              <a:cs typeface="Nunito"/>
              <a:sym typeface="Nunito"/>
            </a:endParaRPr>
          </a:p>
          <a:p>
            <a:pPr indent="-406400" lvl="0" marL="457200" rtl="0" algn="l">
              <a:lnSpc>
                <a:spcPct val="115000"/>
              </a:lnSpc>
              <a:spcBef>
                <a:spcPts val="0"/>
              </a:spcBef>
              <a:spcAft>
                <a:spcPts val="0"/>
              </a:spcAft>
              <a:buClr>
                <a:srgbClr val="666666"/>
              </a:buClr>
              <a:buSzPts val="3400"/>
              <a:buFont typeface="Nunito"/>
              <a:buChar char="●"/>
            </a:pPr>
            <a:r>
              <a:rPr lang="en" sz="3400">
                <a:solidFill>
                  <a:srgbClr val="666666"/>
                </a:solidFill>
                <a:latin typeface="Nunito"/>
                <a:ea typeface="Nunito"/>
                <a:cs typeface="Nunito"/>
                <a:sym typeface="Nunito"/>
              </a:rPr>
              <a:t>¿Color?, ¿Forma de la copa?, ¿Diámetro?, ¿Altura?, ¿Una combinación de ambos?.</a:t>
            </a:r>
            <a:endParaRPr sz="3400">
              <a:solidFill>
                <a:srgbClr val="666666"/>
              </a:solidFill>
              <a:latin typeface="Nunito"/>
              <a:ea typeface="Nunito"/>
              <a:cs typeface="Nunito"/>
              <a:sym typeface="Nunito"/>
            </a:endParaRPr>
          </a:p>
          <a:p>
            <a:pPr indent="-406400" lvl="0" marL="457200" rtl="0" algn="l">
              <a:lnSpc>
                <a:spcPct val="115000"/>
              </a:lnSpc>
              <a:spcBef>
                <a:spcPts val="0"/>
              </a:spcBef>
              <a:spcAft>
                <a:spcPts val="0"/>
              </a:spcAft>
              <a:buClr>
                <a:srgbClr val="666666"/>
              </a:buClr>
              <a:buSzPts val="3400"/>
              <a:buFont typeface="Nunito"/>
              <a:buChar char="●"/>
            </a:pPr>
            <a:r>
              <a:rPr lang="en" sz="3400">
                <a:solidFill>
                  <a:srgbClr val="666666"/>
                </a:solidFill>
                <a:latin typeface="Nunito"/>
                <a:ea typeface="Nunito"/>
                <a:cs typeface="Nunito"/>
                <a:sym typeface="Nunito"/>
              </a:rPr>
              <a:t>Si elegimos pocos, no podemos agrupar bien; si elegimos muchos, perdemos generalidad. </a:t>
            </a:r>
            <a:endParaRPr sz="3400">
              <a:solidFill>
                <a:srgbClr val="666666"/>
              </a:solidFill>
              <a:latin typeface="Nunito"/>
              <a:ea typeface="Nunito"/>
              <a:cs typeface="Nunito"/>
              <a:sym typeface="Nunito"/>
            </a:endParaRPr>
          </a:p>
          <a:p>
            <a:pPr indent="-406400" lvl="0" marL="457200" rtl="0" algn="l">
              <a:lnSpc>
                <a:spcPct val="115000"/>
              </a:lnSpc>
              <a:spcBef>
                <a:spcPts val="0"/>
              </a:spcBef>
              <a:spcAft>
                <a:spcPts val="0"/>
              </a:spcAft>
              <a:buClr>
                <a:srgbClr val="666666"/>
              </a:buClr>
              <a:buSzPts val="3400"/>
              <a:buFont typeface="Nunito"/>
              <a:buChar char="●"/>
            </a:pPr>
            <a:r>
              <a:rPr lang="en" sz="3400">
                <a:solidFill>
                  <a:srgbClr val="666666"/>
                </a:solidFill>
                <a:latin typeface="Nunito"/>
                <a:ea typeface="Nunito"/>
                <a:cs typeface="Nunito"/>
                <a:sym typeface="Nunito"/>
              </a:rPr>
              <a:t>Es un balance..</a:t>
            </a:r>
            <a:endParaRPr sz="3400">
              <a:solidFill>
                <a:srgbClr val="666666"/>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d4a6451fa9_0_17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i="1" lang="en"/>
              <a:t>Clustering</a:t>
            </a:r>
            <a:endParaRPr i="1"/>
          </a:p>
        </p:txBody>
      </p:sp>
      <p:sp>
        <p:nvSpPr>
          <p:cNvPr id="204" name="Google Shape;204;g2d4a6451fa9_0_175"/>
          <p:cNvSpPr/>
          <p:nvPr/>
        </p:nvSpPr>
        <p:spPr>
          <a:xfrm>
            <a:off x="16494876" y="6259200"/>
            <a:ext cx="4156500" cy="627900"/>
          </a:xfrm>
          <a:prstGeom prst="rect">
            <a:avLst/>
          </a:prstGeom>
          <a:noFill/>
          <a:ln>
            <a:noFill/>
          </a:ln>
        </p:spPr>
        <p:txBody>
          <a:bodyPr anchorCtr="0" anchor="t" bIns="120000" lIns="240025" spcFirstLastPara="1" rIns="240025" wrap="square" tIns="120000">
            <a:noAutofit/>
          </a:bodyPr>
          <a:lstStyle/>
          <a:p>
            <a:pPr indent="0" lvl="0" marL="0" rtl="0" algn="l">
              <a:lnSpc>
                <a:spcPct val="115000"/>
              </a:lnSpc>
              <a:spcBef>
                <a:spcPts val="0"/>
              </a:spcBef>
              <a:spcAft>
                <a:spcPts val="0"/>
              </a:spcAft>
              <a:buNone/>
            </a:pPr>
            <a:r>
              <a:rPr lang="en" sz="3000">
                <a:solidFill>
                  <a:srgbClr val="666666"/>
                </a:solidFill>
                <a:latin typeface="Nunito"/>
                <a:ea typeface="Nunito"/>
                <a:cs typeface="Nunito"/>
                <a:sym typeface="Nunito"/>
              </a:rPr>
              <a:t>(25, 120, 3A5311, ...)</a:t>
            </a:r>
            <a:endParaRPr b="0" i="0" sz="2000" u="none" cap="none" strike="noStrike">
              <a:solidFill>
                <a:srgbClr val="000000"/>
              </a:solidFill>
              <a:latin typeface="Arial"/>
              <a:ea typeface="Arial"/>
              <a:cs typeface="Arial"/>
              <a:sym typeface="Arial"/>
            </a:endParaRPr>
          </a:p>
        </p:txBody>
      </p:sp>
      <p:sp>
        <p:nvSpPr>
          <p:cNvPr id="205" name="Google Shape;205;g2d4a6451fa9_0_175"/>
          <p:cNvSpPr/>
          <p:nvPr/>
        </p:nvSpPr>
        <p:spPr>
          <a:xfrm>
            <a:off x="16144419" y="7416000"/>
            <a:ext cx="4867800" cy="627900"/>
          </a:xfrm>
          <a:prstGeom prst="rect">
            <a:avLst/>
          </a:prstGeom>
          <a:noFill/>
          <a:ln>
            <a:noFill/>
          </a:ln>
        </p:spPr>
        <p:txBody>
          <a:bodyPr anchorCtr="0" anchor="t" bIns="120000" lIns="240025" spcFirstLastPara="1" rIns="240025" wrap="square" tIns="120000">
            <a:noAutofit/>
          </a:bodyPr>
          <a:lstStyle/>
          <a:p>
            <a:pPr indent="0" lvl="0" marL="0" rtl="0" algn="l">
              <a:lnSpc>
                <a:spcPct val="115000"/>
              </a:lnSpc>
              <a:spcBef>
                <a:spcPts val="0"/>
              </a:spcBef>
              <a:spcAft>
                <a:spcPts val="0"/>
              </a:spcAft>
              <a:buNone/>
            </a:pPr>
            <a:r>
              <a:rPr lang="en" sz="3000">
                <a:solidFill>
                  <a:srgbClr val="666666"/>
                </a:solidFill>
                <a:latin typeface="Nunito"/>
                <a:ea typeface="Nunito"/>
                <a:cs typeface="Nunito"/>
                <a:sym typeface="Nunito"/>
              </a:rPr>
              <a:t>(10, 30, 597D35, ...)</a:t>
            </a:r>
            <a:endParaRPr b="0" i="0" sz="3000" u="none" cap="none" strike="noStrike">
              <a:solidFill>
                <a:srgbClr val="000000"/>
              </a:solidFill>
              <a:latin typeface="Arial"/>
              <a:ea typeface="Arial"/>
              <a:cs typeface="Arial"/>
              <a:sym typeface="Arial"/>
            </a:endParaRPr>
          </a:p>
        </p:txBody>
      </p:sp>
      <p:sp>
        <p:nvSpPr>
          <p:cNvPr id="206" name="Google Shape;206;g2d4a6451fa9_0_175"/>
          <p:cNvSpPr/>
          <p:nvPr/>
        </p:nvSpPr>
        <p:spPr>
          <a:xfrm>
            <a:off x="15851575" y="2438400"/>
            <a:ext cx="6795300" cy="3547800"/>
          </a:xfrm>
          <a:prstGeom prst="rect">
            <a:avLst/>
          </a:prstGeom>
          <a:noFill/>
          <a:ln>
            <a:noFill/>
          </a:ln>
        </p:spPr>
        <p:txBody>
          <a:bodyPr anchorCtr="0" anchor="t" bIns="120000" lIns="240025" spcFirstLastPara="1" rIns="240025" wrap="square" tIns="120000">
            <a:noAutofit/>
          </a:bodyPr>
          <a:lstStyle/>
          <a:p>
            <a:pPr indent="-431800" lvl="0" marL="457200" rtl="0" algn="l">
              <a:lnSpc>
                <a:spcPct val="115000"/>
              </a:lnSpc>
              <a:spcBef>
                <a:spcPts val="0"/>
              </a:spcBef>
              <a:spcAft>
                <a:spcPts val="0"/>
              </a:spcAft>
              <a:buClr>
                <a:srgbClr val="666666"/>
              </a:buClr>
              <a:buSzPts val="3800"/>
              <a:buFont typeface="Nunito"/>
              <a:buChar char="●"/>
            </a:pPr>
            <a:r>
              <a:rPr lang="en" sz="3800">
                <a:solidFill>
                  <a:srgbClr val="666666"/>
                </a:solidFill>
                <a:latin typeface="Nunito"/>
                <a:ea typeface="Nunito"/>
                <a:cs typeface="Nunito"/>
                <a:sym typeface="Nunito"/>
              </a:rPr>
              <a:t>Cada árbol puede representarse con un vector de características</a:t>
            </a:r>
            <a:endParaRPr sz="3800">
              <a:solidFill>
                <a:srgbClr val="666666"/>
              </a:solidFill>
              <a:latin typeface="Nunito"/>
              <a:ea typeface="Nunito"/>
              <a:cs typeface="Nunito"/>
              <a:sym typeface="Nunito"/>
            </a:endParaRPr>
          </a:p>
          <a:p>
            <a:pPr indent="-431800" lvl="0" marL="457200" rtl="0" algn="l">
              <a:lnSpc>
                <a:spcPct val="115000"/>
              </a:lnSpc>
              <a:spcBef>
                <a:spcPts val="0"/>
              </a:spcBef>
              <a:spcAft>
                <a:spcPts val="0"/>
              </a:spcAft>
              <a:buClr>
                <a:srgbClr val="666666"/>
              </a:buClr>
              <a:buSzPts val="3800"/>
              <a:buFont typeface="Nunito"/>
              <a:buChar char="●"/>
            </a:pPr>
            <a:r>
              <a:rPr lang="en" sz="3800">
                <a:solidFill>
                  <a:srgbClr val="666666"/>
                </a:solidFill>
                <a:latin typeface="Nunito"/>
                <a:ea typeface="Nunito"/>
                <a:cs typeface="Nunito"/>
                <a:sym typeface="Nunito"/>
              </a:rPr>
              <a:t>(altura, diámetro, tono de verde, ...).</a:t>
            </a:r>
            <a:endParaRPr sz="3900">
              <a:latin typeface="Calibri"/>
              <a:ea typeface="Calibri"/>
              <a:cs typeface="Calibri"/>
              <a:sym typeface="Calibri"/>
            </a:endParaRPr>
          </a:p>
        </p:txBody>
      </p:sp>
      <p:sp>
        <p:nvSpPr>
          <p:cNvPr id="207" name="Google Shape;207;g2d4a6451fa9_0_175"/>
          <p:cNvSpPr/>
          <p:nvPr/>
        </p:nvSpPr>
        <p:spPr>
          <a:xfrm>
            <a:off x="15840075" y="8928000"/>
            <a:ext cx="6795300" cy="3547800"/>
          </a:xfrm>
          <a:prstGeom prst="rect">
            <a:avLst/>
          </a:prstGeom>
          <a:noFill/>
          <a:ln>
            <a:noFill/>
          </a:ln>
        </p:spPr>
        <p:txBody>
          <a:bodyPr anchorCtr="0" anchor="t" bIns="120000" lIns="240025" spcFirstLastPara="1" rIns="240025" wrap="square" tIns="120000">
            <a:noAutofit/>
          </a:bodyPr>
          <a:lstStyle/>
          <a:p>
            <a:pPr indent="-469900" lvl="0" marL="457200" rtl="0" algn="l">
              <a:lnSpc>
                <a:spcPct val="115000"/>
              </a:lnSpc>
              <a:spcBef>
                <a:spcPts val="0"/>
              </a:spcBef>
              <a:spcAft>
                <a:spcPts val="0"/>
              </a:spcAft>
              <a:buClr>
                <a:srgbClr val="666666"/>
              </a:buClr>
              <a:buSzPts val="3800"/>
              <a:buFont typeface="Nunito"/>
              <a:buChar char="●"/>
            </a:pPr>
            <a:r>
              <a:rPr lang="en" sz="3800">
                <a:solidFill>
                  <a:srgbClr val="666666"/>
                </a:solidFill>
                <a:latin typeface="Nunito"/>
                <a:ea typeface="Nunito"/>
                <a:cs typeface="Nunito"/>
                <a:sym typeface="Nunito"/>
              </a:rPr>
              <a:t>Luego p</a:t>
            </a:r>
            <a:r>
              <a:rPr lang="en" sz="3800">
                <a:solidFill>
                  <a:srgbClr val="666666"/>
                </a:solidFill>
                <a:latin typeface="Nunito"/>
                <a:ea typeface="Nunito"/>
                <a:cs typeface="Nunito"/>
                <a:sym typeface="Nunito"/>
              </a:rPr>
              <a:t>odemos ver que los árboles más similares son los que están más cerca en este espacio de características.</a:t>
            </a:r>
            <a:endParaRPr b="0" i="0" sz="3800" u="none" cap="none" strike="noStrike">
              <a:solidFill>
                <a:srgbClr val="000000"/>
              </a:solidFill>
              <a:latin typeface="Arial"/>
              <a:ea typeface="Arial"/>
              <a:cs typeface="Arial"/>
              <a:sym typeface="Arial"/>
            </a:endParaRPr>
          </a:p>
        </p:txBody>
      </p:sp>
      <p:pic>
        <p:nvPicPr>
          <p:cNvPr id="208" name="Google Shape;208;g2d4a6451fa9_0_175"/>
          <p:cNvPicPr preferRelativeResize="0"/>
          <p:nvPr/>
        </p:nvPicPr>
        <p:blipFill rotWithShape="1">
          <a:blip r:embed="rId3">
            <a:alphaModFix/>
          </a:blip>
          <a:srcRect b="0" l="0" r="0" t="0"/>
          <a:stretch/>
        </p:blipFill>
        <p:spPr>
          <a:xfrm>
            <a:off x="542468" y="2438400"/>
            <a:ext cx="15297600" cy="8599680"/>
          </a:xfrm>
          <a:prstGeom prst="rect">
            <a:avLst/>
          </a:prstGeom>
          <a:noFill/>
          <a:ln>
            <a:noFill/>
          </a:ln>
        </p:spPr>
      </p:pic>
      <p:sp>
        <p:nvSpPr>
          <p:cNvPr id="209" name="Google Shape;209;g2d4a6451fa9_0_175"/>
          <p:cNvSpPr/>
          <p:nvPr/>
        </p:nvSpPr>
        <p:spPr>
          <a:xfrm>
            <a:off x="12961621" y="7416000"/>
            <a:ext cx="3173148" cy="600048"/>
          </a:xfrm>
          <a:custGeom>
            <a:rect b="b" l="l" r="r" t="t"/>
            <a:pathLst>
              <a:path extrusionOk="0" h="21600" w="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cap="flat" cmpd="sng" w="9525">
            <a:solidFill>
              <a:srgbClr val="3465A4"/>
            </a:solidFill>
            <a:prstDash val="solid"/>
            <a:round/>
            <a:headEnd len="sm" w="sm" type="none"/>
            <a:tailEnd len="sm" w="sm" type="none"/>
          </a:ln>
        </p:spPr>
      </p:sp>
      <p:sp>
        <p:nvSpPr>
          <p:cNvPr id="210" name="Google Shape;210;g2d4a6451fa9_0_175"/>
          <p:cNvSpPr/>
          <p:nvPr/>
        </p:nvSpPr>
        <p:spPr>
          <a:xfrm>
            <a:off x="14672555" y="6259200"/>
            <a:ext cx="1819368" cy="600048"/>
          </a:xfrm>
          <a:custGeom>
            <a:rect b="b" l="l" r="r" t="t"/>
            <a:pathLst>
              <a:path extrusionOk="0" h="21600" w="21600">
                <a:moveTo>
                  <a:pt x="0" y="5400"/>
                </a:moveTo>
                <a:lnTo>
                  <a:pt x="16200" y="5400"/>
                </a:lnTo>
                <a:lnTo>
                  <a:pt x="16200" y="0"/>
                </a:lnTo>
                <a:lnTo>
                  <a:pt x="21600" y="10800"/>
                </a:lnTo>
                <a:lnTo>
                  <a:pt x="16200" y="21600"/>
                </a:lnTo>
                <a:lnTo>
                  <a:pt x="16200" y="16200"/>
                </a:lnTo>
                <a:lnTo>
                  <a:pt x="0" y="16200"/>
                </a:lnTo>
                <a:close/>
              </a:path>
            </a:pathLst>
          </a:custGeom>
          <a:solidFill>
            <a:srgbClr val="729FCF"/>
          </a:solidFill>
          <a:ln cap="flat" cmpd="sng" w="9525">
            <a:solidFill>
              <a:srgbClr val="3465A4"/>
            </a:solidFill>
            <a:prstDash val="solid"/>
            <a:round/>
            <a:headEnd len="sm" w="sm" type="none"/>
            <a:tailEnd len="sm" w="sm" type="none"/>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d4a6451fa9_0_190"/>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216" name="Google Shape;216;g2d4a6451fa9_0_190"/>
          <p:cNvSpPr txBox="1"/>
          <p:nvPr/>
        </p:nvSpPr>
        <p:spPr>
          <a:xfrm>
            <a:off x="1406575" y="2537850"/>
            <a:ext cx="20697900" cy="3374100"/>
          </a:xfrm>
          <a:prstGeom prst="rect">
            <a:avLst/>
          </a:prstGeom>
          <a:noFill/>
          <a:ln>
            <a:noFill/>
          </a:ln>
        </p:spPr>
        <p:txBody>
          <a:bodyPr anchorCtr="0" anchor="t" bIns="91425" lIns="91425" spcFirstLastPara="1" rIns="91425" wrap="square" tIns="91425">
            <a:spAutoFit/>
          </a:bodyPr>
          <a:lstStyle/>
          <a:p>
            <a:pPr indent="-425450" lvl="0" marL="457200" rtl="0" algn="l">
              <a:lnSpc>
                <a:spcPct val="115000"/>
              </a:lnSpc>
              <a:spcBef>
                <a:spcPts val="0"/>
              </a:spcBef>
              <a:spcAft>
                <a:spcPts val="0"/>
              </a:spcAft>
              <a:buClr>
                <a:srgbClr val="666666"/>
              </a:buClr>
              <a:buSzPts val="3700"/>
              <a:buFont typeface="Nunito"/>
              <a:buChar char="●"/>
            </a:pPr>
            <a:r>
              <a:rPr lang="en" sz="3700">
                <a:solidFill>
                  <a:srgbClr val="666666"/>
                </a:solidFill>
                <a:latin typeface="Nunito"/>
                <a:ea typeface="Nunito"/>
                <a:cs typeface="Nunito"/>
                <a:sym typeface="Nunito"/>
              </a:rPr>
              <a:t>K-Means es uno de los métodos más populares, si bien no es de los más poderosos, pero su rapidez y simplicidad lo convierte en una excelente opción como punto de partida para explorar problemas de </a:t>
            </a:r>
            <a:r>
              <a:rPr i="1" lang="en" sz="3700">
                <a:solidFill>
                  <a:srgbClr val="666666"/>
                </a:solidFill>
                <a:latin typeface="Nunito"/>
                <a:ea typeface="Nunito"/>
                <a:cs typeface="Nunito"/>
                <a:sym typeface="Nunito"/>
              </a:rPr>
              <a:t>clustering</a:t>
            </a:r>
            <a:r>
              <a:rPr lang="en" sz="3700">
                <a:solidFill>
                  <a:srgbClr val="666666"/>
                </a:solidFill>
                <a:latin typeface="Nunito"/>
                <a:ea typeface="Nunito"/>
                <a:cs typeface="Nunito"/>
                <a:sym typeface="Nunito"/>
              </a:rPr>
              <a:t>. </a:t>
            </a:r>
            <a:endParaRPr sz="3700">
              <a:solidFill>
                <a:srgbClr val="666666"/>
              </a:solidFill>
              <a:latin typeface="Nunito"/>
              <a:ea typeface="Nunito"/>
              <a:cs typeface="Nunito"/>
              <a:sym typeface="Nunito"/>
            </a:endParaRPr>
          </a:p>
          <a:p>
            <a:pPr indent="-425450" lvl="0" marL="457200" rtl="0" algn="l">
              <a:lnSpc>
                <a:spcPct val="115000"/>
              </a:lnSpc>
              <a:spcBef>
                <a:spcPts val="0"/>
              </a:spcBef>
              <a:spcAft>
                <a:spcPts val="0"/>
              </a:spcAft>
              <a:buClr>
                <a:srgbClr val="666666"/>
              </a:buClr>
              <a:buSzPts val="3700"/>
              <a:buFont typeface="Nunito"/>
              <a:buChar char="●"/>
            </a:pPr>
            <a:r>
              <a:rPr lang="en" sz="3700">
                <a:solidFill>
                  <a:srgbClr val="666666"/>
                </a:solidFill>
                <a:latin typeface="Nunito"/>
                <a:ea typeface="Nunito"/>
                <a:cs typeface="Nunito"/>
                <a:sym typeface="Nunito"/>
              </a:rPr>
              <a:t>Simplemente se le dan los datos y se le indica un número </a:t>
            </a:r>
            <a:r>
              <a:rPr i="1" lang="en" sz="3700">
                <a:solidFill>
                  <a:srgbClr val="666666"/>
                </a:solidFill>
                <a:latin typeface="Nunito"/>
                <a:ea typeface="Nunito"/>
                <a:cs typeface="Nunito"/>
                <a:sym typeface="Nunito"/>
              </a:rPr>
              <a:t>k</a:t>
            </a:r>
            <a:r>
              <a:rPr lang="en" sz="3700">
                <a:solidFill>
                  <a:srgbClr val="666666"/>
                </a:solidFill>
                <a:latin typeface="Nunito"/>
                <a:ea typeface="Nunito"/>
                <a:cs typeface="Nunito"/>
                <a:sym typeface="Nunito"/>
              </a:rPr>
              <a:t> que representa la cantidad de </a:t>
            </a:r>
            <a:r>
              <a:rPr i="1" lang="en" sz="3700">
                <a:solidFill>
                  <a:srgbClr val="666666"/>
                </a:solidFill>
                <a:latin typeface="Nunito"/>
                <a:ea typeface="Nunito"/>
                <a:cs typeface="Nunito"/>
                <a:sym typeface="Nunito"/>
              </a:rPr>
              <a:t>clusters </a:t>
            </a:r>
            <a:r>
              <a:rPr lang="en" sz="3700">
                <a:solidFill>
                  <a:srgbClr val="666666"/>
                </a:solidFill>
                <a:latin typeface="Nunito"/>
                <a:ea typeface="Nunito"/>
                <a:cs typeface="Nunito"/>
                <a:sym typeface="Nunito"/>
              </a:rPr>
              <a:t>a buscar y el algoritmo le asigna un grupo a cada punto de nuestro dataset.</a:t>
            </a:r>
            <a:endParaRPr sz="3700">
              <a:solidFill>
                <a:srgbClr val="666666"/>
              </a:solidFill>
              <a:latin typeface="Nunito"/>
              <a:ea typeface="Nunito"/>
              <a:cs typeface="Nunito"/>
              <a:sym typeface="Nunito"/>
            </a:endParaRPr>
          </a:p>
        </p:txBody>
      </p:sp>
      <p:pic>
        <p:nvPicPr>
          <p:cNvPr id="217" name="Google Shape;217;g2d4a6451fa9_0_190"/>
          <p:cNvPicPr preferRelativeResize="0"/>
          <p:nvPr/>
        </p:nvPicPr>
        <p:blipFill>
          <a:blip r:embed="rId3">
            <a:alphaModFix/>
          </a:blip>
          <a:stretch>
            <a:fillRect/>
          </a:stretch>
        </p:blipFill>
        <p:spPr>
          <a:xfrm>
            <a:off x="3447325" y="6078800"/>
            <a:ext cx="12667125" cy="6132875"/>
          </a:xfrm>
          <a:prstGeom prst="rect">
            <a:avLst/>
          </a:prstGeom>
          <a:noFill/>
          <a:ln>
            <a:noFill/>
          </a:ln>
        </p:spPr>
      </p:pic>
      <p:sp>
        <p:nvSpPr>
          <p:cNvPr id="218" name="Google Shape;218;g2d4a6451fa9_0_190"/>
          <p:cNvSpPr txBox="1"/>
          <p:nvPr/>
        </p:nvSpPr>
        <p:spPr>
          <a:xfrm>
            <a:off x="575150" y="12211675"/>
            <a:ext cx="102870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Imágen de </a:t>
            </a:r>
            <a:r>
              <a:rPr lang="en" sz="2500" u="sng">
                <a:solidFill>
                  <a:schemeClr val="hlink"/>
                </a:solidFill>
                <a:latin typeface="Nunito"/>
                <a:ea typeface="Nunito"/>
                <a:cs typeface="Nunito"/>
                <a:sym typeface="Nunito"/>
                <a:hlinkClick r:id="rId4"/>
              </a:rPr>
              <a:t>An Introduction to Statistical Learning</a:t>
            </a:r>
            <a:endParaRPr sz="200"/>
          </a:p>
        </p:txBody>
      </p:sp>
      <p:sp>
        <p:nvSpPr>
          <p:cNvPr id="219" name="Google Shape;219;g2d4a6451fa9_0_190"/>
          <p:cNvSpPr txBox="1"/>
          <p:nvPr/>
        </p:nvSpPr>
        <p:spPr>
          <a:xfrm>
            <a:off x="17131975" y="8407557"/>
            <a:ext cx="5234100" cy="1475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3900">
                <a:solidFill>
                  <a:srgbClr val="666666"/>
                </a:solidFill>
                <a:latin typeface="Nunito"/>
                <a:ea typeface="Nunito"/>
                <a:cs typeface="Nunito"/>
                <a:sym typeface="Nunito"/>
              </a:rPr>
              <a:t>Para pensar: </a:t>
            </a:r>
            <a:endParaRPr b="1" sz="3900">
              <a:solidFill>
                <a:srgbClr val="666666"/>
              </a:solidFill>
              <a:latin typeface="Nunito"/>
              <a:ea typeface="Nunito"/>
              <a:cs typeface="Nunito"/>
              <a:sym typeface="Nunito"/>
            </a:endParaRPr>
          </a:p>
          <a:p>
            <a:pPr indent="0" lvl="0" marL="0" rtl="0" algn="l">
              <a:lnSpc>
                <a:spcPct val="115000"/>
              </a:lnSpc>
              <a:spcBef>
                <a:spcPts val="0"/>
              </a:spcBef>
              <a:spcAft>
                <a:spcPts val="0"/>
              </a:spcAft>
              <a:buNone/>
            </a:pPr>
            <a:r>
              <a:rPr b="1" lang="en" sz="3900">
                <a:solidFill>
                  <a:srgbClr val="666666"/>
                </a:solidFill>
                <a:latin typeface="Nunito"/>
                <a:ea typeface="Nunito"/>
                <a:cs typeface="Nunito"/>
                <a:sym typeface="Nunito"/>
              </a:rPr>
              <a:t>¿Qué es un cluster?</a:t>
            </a:r>
            <a:endParaRPr b="1"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d5b0ab7525_0_120"/>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pic>
        <p:nvPicPr>
          <p:cNvPr id="225" name="Google Shape;225;g2d5b0ab7525_0_120"/>
          <p:cNvPicPr preferRelativeResize="0"/>
          <p:nvPr/>
        </p:nvPicPr>
        <p:blipFill rotWithShape="1">
          <a:blip r:embed="rId3">
            <a:alphaModFix/>
          </a:blip>
          <a:srcRect b="0" l="0" r="0" t="0"/>
          <a:stretch/>
        </p:blipFill>
        <p:spPr>
          <a:xfrm>
            <a:off x="2645131" y="4876800"/>
            <a:ext cx="6268801" cy="6091200"/>
          </a:xfrm>
          <a:prstGeom prst="rect">
            <a:avLst/>
          </a:prstGeom>
          <a:noFill/>
          <a:ln>
            <a:noFill/>
          </a:ln>
        </p:spPr>
      </p:pic>
      <p:sp>
        <p:nvSpPr>
          <p:cNvPr id="226" name="Google Shape;226;g2d5b0ab7525_0_120"/>
          <p:cNvSpPr/>
          <p:nvPr/>
        </p:nvSpPr>
        <p:spPr>
          <a:xfrm>
            <a:off x="1406576" y="11582400"/>
            <a:ext cx="2946900" cy="572100"/>
          </a:xfrm>
          <a:prstGeom prst="rect">
            <a:avLst/>
          </a:prstGeom>
          <a:noFill/>
          <a:ln>
            <a:noFill/>
          </a:ln>
        </p:spPr>
        <p:txBody>
          <a:bodyPr anchorCtr="0" anchor="t" bIns="120000" lIns="240025" spcFirstLastPara="1" rIns="240025" wrap="square" tIns="120000">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Source: Wikipedia</a:t>
            </a:r>
            <a:endParaRPr b="0" i="0" sz="2400" u="none" cap="none" strike="noStrike">
              <a:solidFill>
                <a:srgbClr val="000000"/>
              </a:solidFill>
              <a:latin typeface="Arial"/>
              <a:ea typeface="Arial"/>
              <a:cs typeface="Arial"/>
              <a:sym typeface="Arial"/>
            </a:endParaRPr>
          </a:p>
        </p:txBody>
      </p:sp>
      <p:sp>
        <p:nvSpPr>
          <p:cNvPr id="227" name="Google Shape;227;g2d5b0ab7525_0_120"/>
          <p:cNvSpPr txBox="1"/>
          <p:nvPr/>
        </p:nvSpPr>
        <p:spPr>
          <a:xfrm>
            <a:off x="1406575" y="2537850"/>
            <a:ext cx="20697900" cy="1475400"/>
          </a:xfrm>
          <a:prstGeom prst="rect">
            <a:avLst/>
          </a:prstGeom>
          <a:noFill/>
          <a:ln>
            <a:noFill/>
          </a:ln>
        </p:spPr>
        <p:txBody>
          <a:bodyPr anchorCtr="0" anchor="t" bIns="91425" lIns="91425" spcFirstLastPara="1" rIns="91425" wrap="square" tIns="91425">
            <a:spAutoFit/>
          </a:bodyPr>
          <a:lstStyle/>
          <a:p>
            <a:pPr indent="-438150" lvl="0" marL="4572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Encuentra los </a:t>
            </a:r>
            <a:r>
              <a:rPr i="1" lang="en" sz="3900">
                <a:solidFill>
                  <a:srgbClr val="666666"/>
                </a:solidFill>
                <a:latin typeface="Nunito"/>
                <a:ea typeface="Nunito"/>
                <a:cs typeface="Nunito"/>
                <a:sym typeface="Nunito"/>
              </a:rPr>
              <a:t>k</a:t>
            </a:r>
            <a:r>
              <a:rPr lang="en" sz="3900">
                <a:solidFill>
                  <a:srgbClr val="666666"/>
                </a:solidFill>
                <a:latin typeface="Nunito"/>
                <a:ea typeface="Nunito"/>
                <a:cs typeface="Nunito"/>
                <a:sym typeface="Nunito"/>
              </a:rPr>
              <a:t> centroides que minimizan la distancia entre cada punto del conjunto de datos y su centroide correspondiente.</a:t>
            </a:r>
            <a:endParaRPr sz="3900"/>
          </a:p>
        </p:txBody>
      </p:sp>
      <p:sp>
        <p:nvSpPr>
          <p:cNvPr id="228" name="Google Shape;228;g2d5b0ab7525_0_120"/>
          <p:cNvSpPr txBox="1"/>
          <p:nvPr/>
        </p:nvSpPr>
        <p:spPr>
          <a:xfrm>
            <a:off x="11125200" y="4119450"/>
            <a:ext cx="11592300" cy="6998100"/>
          </a:xfrm>
          <a:prstGeom prst="rect">
            <a:avLst/>
          </a:prstGeom>
          <a:noFill/>
          <a:ln>
            <a:noFill/>
          </a:ln>
        </p:spPr>
        <p:txBody>
          <a:bodyPr anchorCtr="0" anchor="t" bIns="91425" lIns="91425" spcFirstLastPara="1" rIns="91425" wrap="square" tIns="91425">
            <a:spAutoFit/>
          </a:bodyPr>
          <a:lstStyle/>
          <a:p>
            <a:pPr indent="-438150" lvl="0" marL="457200" rtl="0" algn="l">
              <a:lnSpc>
                <a:spcPct val="115000"/>
              </a:lnSpc>
              <a:spcBef>
                <a:spcPts val="0"/>
              </a:spcBef>
              <a:spcAft>
                <a:spcPts val="0"/>
              </a:spcAft>
              <a:buClr>
                <a:srgbClr val="666666"/>
              </a:buClr>
              <a:buSzPts val="3900"/>
              <a:buFont typeface="Nunito"/>
              <a:buAutoNum type="arabicPeriod"/>
            </a:pPr>
            <a:r>
              <a:rPr lang="en" sz="3900">
                <a:solidFill>
                  <a:srgbClr val="666666"/>
                </a:solidFill>
                <a:latin typeface="Nunito"/>
                <a:ea typeface="Nunito"/>
                <a:cs typeface="Nunito"/>
                <a:sym typeface="Nunito"/>
              </a:rPr>
              <a:t>Selecciona</a:t>
            </a:r>
            <a:r>
              <a:rPr i="1" lang="en" sz="3900">
                <a:solidFill>
                  <a:srgbClr val="666666"/>
                </a:solidFill>
                <a:latin typeface="Nunito"/>
                <a:ea typeface="Nunito"/>
                <a:cs typeface="Nunito"/>
                <a:sym typeface="Nunito"/>
              </a:rPr>
              <a:t> k </a:t>
            </a:r>
            <a:r>
              <a:rPr lang="en" sz="3900">
                <a:solidFill>
                  <a:srgbClr val="666666"/>
                </a:solidFill>
                <a:latin typeface="Nunito"/>
                <a:ea typeface="Nunito"/>
                <a:cs typeface="Nunito"/>
                <a:sym typeface="Nunito"/>
              </a:rPr>
              <a:t>puntos del conjunto de datos como centroides iniciales. </a:t>
            </a:r>
            <a:endParaRPr sz="3900">
              <a:solidFill>
                <a:srgbClr val="666666"/>
              </a:solidFill>
              <a:latin typeface="Nunito"/>
              <a:ea typeface="Nunito"/>
              <a:cs typeface="Nunito"/>
              <a:sym typeface="Nunito"/>
            </a:endParaRPr>
          </a:p>
          <a:p>
            <a:pPr indent="-438150" lvl="0" marL="457200" rtl="0" algn="l">
              <a:lnSpc>
                <a:spcPct val="115000"/>
              </a:lnSpc>
              <a:spcBef>
                <a:spcPts val="0"/>
              </a:spcBef>
              <a:spcAft>
                <a:spcPts val="0"/>
              </a:spcAft>
              <a:buClr>
                <a:srgbClr val="666666"/>
              </a:buClr>
              <a:buSzPts val="3900"/>
              <a:buFont typeface="Nunito"/>
              <a:buAutoNum type="arabicPeriod"/>
            </a:pPr>
            <a:r>
              <a:rPr lang="en" sz="3900">
                <a:solidFill>
                  <a:srgbClr val="666666"/>
                </a:solidFill>
                <a:latin typeface="Nunito"/>
                <a:ea typeface="Nunito"/>
                <a:cs typeface="Nunito"/>
                <a:sym typeface="Nunito"/>
              </a:rPr>
              <a:t>Asigna cada punto del conjunto de datos al centroide más cercano.</a:t>
            </a:r>
            <a:endParaRPr sz="3900">
              <a:solidFill>
                <a:srgbClr val="666666"/>
              </a:solidFill>
              <a:latin typeface="Nunito"/>
              <a:ea typeface="Nunito"/>
              <a:cs typeface="Nunito"/>
              <a:sym typeface="Nunito"/>
            </a:endParaRPr>
          </a:p>
          <a:p>
            <a:pPr indent="-438150" lvl="0" marL="457200" rtl="0" algn="l">
              <a:lnSpc>
                <a:spcPct val="115000"/>
              </a:lnSpc>
              <a:spcBef>
                <a:spcPts val="0"/>
              </a:spcBef>
              <a:spcAft>
                <a:spcPts val="0"/>
              </a:spcAft>
              <a:buClr>
                <a:srgbClr val="666666"/>
              </a:buClr>
              <a:buSzPts val="3900"/>
              <a:buFont typeface="Nunito"/>
              <a:buAutoNum type="arabicPeriod"/>
            </a:pPr>
            <a:r>
              <a:rPr lang="en" sz="3900">
                <a:solidFill>
                  <a:srgbClr val="666666"/>
                </a:solidFill>
                <a:latin typeface="Nunito"/>
                <a:ea typeface="Nunito"/>
                <a:cs typeface="Nunito"/>
                <a:sym typeface="Nunito"/>
              </a:rPr>
              <a:t>Recalcula los centroides de cada grupo utilizando la distancia media de todos los puntos que están asociados a ese centroide.</a:t>
            </a:r>
            <a:endParaRPr sz="3900">
              <a:solidFill>
                <a:srgbClr val="666666"/>
              </a:solidFill>
              <a:latin typeface="Nunito"/>
              <a:ea typeface="Nunito"/>
              <a:cs typeface="Nunito"/>
              <a:sym typeface="Nunito"/>
            </a:endParaRPr>
          </a:p>
          <a:p>
            <a:pPr indent="-438150" lvl="0" marL="457200" rtl="0" algn="l">
              <a:lnSpc>
                <a:spcPct val="115000"/>
              </a:lnSpc>
              <a:spcBef>
                <a:spcPts val="0"/>
              </a:spcBef>
              <a:spcAft>
                <a:spcPts val="0"/>
              </a:spcAft>
              <a:buClr>
                <a:srgbClr val="666666"/>
              </a:buClr>
              <a:buSzPts val="3900"/>
              <a:buFont typeface="Nunito"/>
              <a:buAutoNum type="arabicPeriod"/>
            </a:pPr>
            <a:r>
              <a:rPr lang="en" sz="3900">
                <a:solidFill>
                  <a:srgbClr val="666666"/>
                </a:solidFill>
                <a:latin typeface="Nunito"/>
                <a:ea typeface="Nunito"/>
                <a:cs typeface="Nunito"/>
                <a:sym typeface="Nunito"/>
              </a:rPr>
              <a:t>Repite los pasos 2 y 3 hasta que no haya cambios o se alcance un número máximo de iteraciones.</a:t>
            </a:r>
            <a:endParaRPr sz="3900">
              <a:solidFill>
                <a:srgbClr val="666666"/>
              </a:solidFill>
              <a:latin typeface="Nunito"/>
              <a:ea typeface="Nunito"/>
              <a:cs typeface="Nunito"/>
              <a:sym typeface="Nunito"/>
            </a:endParaRPr>
          </a:p>
        </p:txBody>
      </p:sp>
      <p:sp>
        <p:nvSpPr>
          <p:cNvPr id="229" name="Google Shape;229;g2d5b0ab7525_0_120"/>
          <p:cNvSpPr txBox="1"/>
          <p:nvPr/>
        </p:nvSpPr>
        <p:spPr>
          <a:xfrm>
            <a:off x="13455475" y="11582400"/>
            <a:ext cx="89622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900" u="sng">
                <a:solidFill>
                  <a:schemeClr val="hlink"/>
                </a:solidFill>
                <a:highlight>
                  <a:srgbClr val="FFFFFF"/>
                </a:highlight>
                <a:latin typeface="Roboto"/>
                <a:ea typeface="Roboto"/>
                <a:cs typeface="Roboto"/>
                <a:sym typeface="Roboto"/>
                <a:hlinkClick r:id="rId4"/>
              </a:rPr>
              <a:t>LINK: StatQuest: K-means clustering</a:t>
            </a:r>
            <a:endParaRPr sz="2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2d5b0ab7525_0_133"/>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235" name="Google Shape;235;g2d5b0ab7525_0_133"/>
          <p:cNvSpPr txBox="1"/>
          <p:nvPr/>
        </p:nvSpPr>
        <p:spPr>
          <a:xfrm>
            <a:off x="1406575" y="2537850"/>
            <a:ext cx="20858700" cy="5617500"/>
          </a:xfrm>
          <a:prstGeom prst="rect">
            <a:avLst/>
          </a:prstGeom>
          <a:noFill/>
          <a:ln>
            <a:noFill/>
          </a:ln>
        </p:spPr>
        <p:txBody>
          <a:bodyPr anchorCtr="0" anchor="t" bIns="91425" lIns="91425" spcFirstLastPara="1" rIns="91425" wrap="square" tIns="91425">
            <a:spAutoFit/>
          </a:bodyPr>
          <a:lstStyle/>
          <a:p>
            <a:pPr indent="-438150" lvl="0" marL="4572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Si se conocen aproximadamente donde los centroides </a:t>
            </a:r>
            <a:r>
              <a:rPr lang="en" sz="3900">
                <a:solidFill>
                  <a:srgbClr val="666666"/>
                </a:solidFill>
                <a:latin typeface="Nunito"/>
                <a:ea typeface="Nunito"/>
                <a:cs typeface="Nunito"/>
                <a:sym typeface="Nunito"/>
              </a:rPr>
              <a:t>deberían</a:t>
            </a:r>
            <a:r>
              <a:rPr lang="en" sz="3900">
                <a:solidFill>
                  <a:srgbClr val="666666"/>
                </a:solidFill>
                <a:latin typeface="Nunito"/>
                <a:ea typeface="Nunito"/>
                <a:cs typeface="Nunito"/>
                <a:sym typeface="Nunito"/>
              </a:rPr>
              <a:t> estar (por ejemplo, se usó algún otro algoritmo de clustering antes) se puede inicializar el algoritmo con esos puntos como centroides iniciales.</a:t>
            </a:r>
            <a:endParaRPr b="1" sz="3900">
              <a:solidFill>
                <a:srgbClr val="666666"/>
              </a:solidFill>
              <a:latin typeface="Nunito"/>
              <a:ea typeface="Nunito"/>
              <a:cs typeface="Nunito"/>
              <a:sym typeface="Nunito"/>
            </a:endParaRPr>
          </a:p>
          <a:p>
            <a:pPr indent="-438150" lvl="0" marL="4572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Dependiendo de los datos, los clusters encontrados pueden depender de las inicializaciones al azar de los centroides, se puede ejecutar varias veces con varias inicializaciones aleatorias </a:t>
            </a:r>
            <a:r>
              <a:rPr lang="en" sz="3900">
                <a:solidFill>
                  <a:srgbClr val="666666"/>
                </a:solidFill>
                <a:latin typeface="Nunito"/>
                <a:ea typeface="Nunito"/>
                <a:cs typeface="Nunito"/>
                <a:sym typeface="Nunito"/>
              </a:rPr>
              <a:t>(hiperparámetro </a:t>
            </a:r>
            <a:r>
              <a:rPr lang="en" sz="3900">
                <a:solidFill>
                  <a:srgbClr val="666666"/>
                </a:solidFill>
                <a:latin typeface="Consolas"/>
                <a:ea typeface="Consolas"/>
                <a:cs typeface="Consolas"/>
                <a:sym typeface="Consolas"/>
              </a:rPr>
              <a:t>n_init</a:t>
            </a:r>
            <a:r>
              <a:rPr lang="en" sz="3900">
                <a:solidFill>
                  <a:srgbClr val="666666"/>
                </a:solidFill>
                <a:latin typeface="Nunito"/>
                <a:ea typeface="Nunito"/>
                <a:cs typeface="Nunito"/>
                <a:sym typeface="Nunito"/>
              </a:rPr>
              <a:t>) </a:t>
            </a:r>
            <a:r>
              <a:rPr lang="en" sz="3900">
                <a:solidFill>
                  <a:srgbClr val="666666"/>
                </a:solidFill>
                <a:latin typeface="Nunito"/>
                <a:ea typeface="Nunito"/>
                <a:cs typeface="Nunito"/>
                <a:sym typeface="Nunito"/>
              </a:rPr>
              <a:t>y devolver el “mejor agrupamiento”. </a:t>
            </a:r>
            <a:endParaRPr sz="3900">
              <a:solidFill>
                <a:srgbClr val="666666"/>
              </a:solidFill>
              <a:latin typeface="Nunito"/>
              <a:ea typeface="Nunito"/>
              <a:cs typeface="Nunito"/>
              <a:sym typeface="Nunito"/>
            </a:endParaRPr>
          </a:p>
          <a:p>
            <a:pPr indent="-438150" lvl="0" marL="4572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Esto nos lleva a pensar </a:t>
            </a:r>
            <a:r>
              <a:rPr lang="en" sz="3900">
                <a:solidFill>
                  <a:srgbClr val="666666"/>
                </a:solidFill>
                <a:latin typeface="Nunito"/>
                <a:ea typeface="Nunito"/>
                <a:cs typeface="Nunito"/>
                <a:sym typeface="Nunito"/>
              </a:rPr>
              <a:t>cómo</a:t>
            </a:r>
            <a:r>
              <a:rPr lang="en" sz="3900">
                <a:solidFill>
                  <a:srgbClr val="666666"/>
                </a:solidFill>
                <a:latin typeface="Nunito"/>
                <a:ea typeface="Nunito"/>
                <a:cs typeface="Nunito"/>
                <a:sym typeface="Nunito"/>
              </a:rPr>
              <a:t> elegimos un </a:t>
            </a:r>
            <a:r>
              <a:rPr i="1" lang="en" sz="3900">
                <a:solidFill>
                  <a:srgbClr val="666666"/>
                </a:solidFill>
                <a:latin typeface="Nunito"/>
                <a:ea typeface="Nunito"/>
                <a:cs typeface="Nunito"/>
                <a:sym typeface="Nunito"/>
              </a:rPr>
              <a:t>k</a:t>
            </a:r>
            <a:r>
              <a:rPr lang="en" sz="3900">
                <a:solidFill>
                  <a:srgbClr val="666666"/>
                </a:solidFill>
                <a:latin typeface="Nunito"/>
                <a:ea typeface="Nunito"/>
                <a:cs typeface="Nunito"/>
                <a:sym typeface="Nunito"/>
              </a:rPr>
              <a:t> adecuado y que significa un “buen agrupamiento”...</a:t>
            </a:r>
            <a:endParaRPr sz="3900">
              <a:solidFill>
                <a:srgbClr val="666666"/>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30efb5dbbd7_0_1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241" name="Google Shape;241;g30efb5dbbd7_0_17"/>
          <p:cNvSpPr txBox="1"/>
          <p:nvPr/>
        </p:nvSpPr>
        <p:spPr>
          <a:xfrm>
            <a:off x="1406575" y="2537850"/>
            <a:ext cx="20697900" cy="20133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Clr>
                <a:srgbClr val="666666"/>
              </a:buClr>
              <a:buSzPts val="3600"/>
              <a:buFont typeface="Nunito"/>
              <a:buChar char="●"/>
            </a:pPr>
            <a:r>
              <a:rPr lang="en" sz="3600">
                <a:solidFill>
                  <a:srgbClr val="666666"/>
                </a:solidFill>
                <a:latin typeface="Nunito"/>
                <a:ea typeface="Nunito"/>
                <a:cs typeface="Nunito"/>
                <a:sym typeface="Nunito"/>
              </a:rPr>
              <a:t>Un criterio para definir el mejor agrupamiento usa como métrica la </a:t>
            </a:r>
            <a:r>
              <a:rPr b="1" lang="en" sz="3600">
                <a:solidFill>
                  <a:srgbClr val="666666"/>
                </a:solidFill>
                <a:latin typeface="Nunito"/>
                <a:ea typeface="Nunito"/>
                <a:cs typeface="Nunito"/>
                <a:sym typeface="Nunito"/>
              </a:rPr>
              <a:t>inercia</a:t>
            </a:r>
            <a:r>
              <a:rPr lang="en" sz="3600">
                <a:solidFill>
                  <a:srgbClr val="666666"/>
                </a:solidFill>
                <a:latin typeface="Nunito"/>
                <a:ea typeface="Nunito"/>
                <a:cs typeface="Nunito"/>
                <a:sym typeface="Nunito"/>
              </a:rPr>
              <a:t>: que es la distancia media de cada dato a su centroide más cercano. Cuanto menor es la inercia, más concentrados están los puntos alrededor de los clusters.</a:t>
            </a:r>
            <a:endParaRPr sz="3600">
              <a:solidFill>
                <a:srgbClr val="666666"/>
              </a:solidFill>
              <a:latin typeface="Nunito"/>
              <a:ea typeface="Nunito"/>
              <a:cs typeface="Nunito"/>
              <a:sym typeface="Nunito"/>
            </a:endParaRPr>
          </a:p>
        </p:txBody>
      </p:sp>
      <p:pic>
        <p:nvPicPr>
          <p:cNvPr id="242" name="Google Shape;242;g30efb5dbbd7_0_17"/>
          <p:cNvPicPr preferRelativeResize="0"/>
          <p:nvPr/>
        </p:nvPicPr>
        <p:blipFill>
          <a:blip r:embed="rId3">
            <a:alphaModFix/>
          </a:blip>
          <a:stretch>
            <a:fillRect/>
          </a:stretch>
        </p:blipFill>
        <p:spPr>
          <a:xfrm>
            <a:off x="9794925" y="4439000"/>
            <a:ext cx="4797200" cy="1740575"/>
          </a:xfrm>
          <a:prstGeom prst="rect">
            <a:avLst/>
          </a:prstGeom>
          <a:noFill/>
          <a:ln>
            <a:noFill/>
          </a:ln>
        </p:spPr>
      </p:pic>
      <p:sp>
        <p:nvSpPr>
          <p:cNvPr id="243" name="Google Shape;243;g30efb5dbbd7_0_17"/>
          <p:cNvSpPr txBox="1"/>
          <p:nvPr/>
        </p:nvSpPr>
        <p:spPr>
          <a:xfrm>
            <a:off x="13052350" y="6546000"/>
            <a:ext cx="9402000" cy="6474000"/>
          </a:xfrm>
          <a:prstGeom prst="rect">
            <a:avLst/>
          </a:prstGeom>
          <a:noFill/>
          <a:ln>
            <a:noFill/>
          </a:ln>
        </p:spPr>
        <p:txBody>
          <a:bodyPr anchorCtr="0" anchor="t" bIns="91425" lIns="91425" spcFirstLastPara="1" rIns="91425" wrap="square" tIns="91425">
            <a:spAutoFit/>
          </a:bodyPr>
          <a:lstStyle/>
          <a:p>
            <a:pPr indent="-419100" lvl="0" marL="457200" rtl="0" algn="l">
              <a:lnSpc>
                <a:spcPct val="115000"/>
              </a:lnSpc>
              <a:spcBef>
                <a:spcPts val="0"/>
              </a:spcBef>
              <a:spcAft>
                <a:spcPts val="0"/>
              </a:spcAft>
              <a:buClr>
                <a:srgbClr val="666666"/>
              </a:buClr>
              <a:buSzPts val="3600"/>
              <a:buFont typeface="Nunito"/>
              <a:buChar char="●"/>
            </a:pPr>
            <a:r>
              <a:rPr lang="en" sz="3600">
                <a:solidFill>
                  <a:srgbClr val="666666"/>
                </a:solidFill>
                <a:latin typeface="Nunito"/>
                <a:ea typeface="Nunito"/>
                <a:cs typeface="Nunito"/>
                <a:sym typeface="Nunito"/>
              </a:rPr>
              <a:t>Se prueba con diferentes </a:t>
            </a:r>
            <a:r>
              <a:rPr i="1" lang="en" sz="3600">
                <a:solidFill>
                  <a:srgbClr val="666666"/>
                </a:solidFill>
                <a:latin typeface="Nunito"/>
                <a:ea typeface="Nunito"/>
                <a:cs typeface="Nunito"/>
                <a:sym typeface="Nunito"/>
              </a:rPr>
              <a:t>k </a:t>
            </a:r>
            <a:r>
              <a:rPr lang="en" sz="3600">
                <a:solidFill>
                  <a:srgbClr val="666666"/>
                </a:solidFill>
                <a:latin typeface="Nunito"/>
                <a:ea typeface="Nunito"/>
                <a:cs typeface="Nunito"/>
                <a:sym typeface="Nunito"/>
              </a:rPr>
              <a:t>buscando el punto en el que la inercia</a:t>
            </a:r>
            <a:r>
              <a:rPr i="1" lang="en" sz="3600">
                <a:solidFill>
                  <a:srgbClr val="666666"/>
                </a:solidFill>
                <a:latin typeface="Nunito"/>
                <a:ea typeface="Nunito"/>
                <a:cs typeface="Nunito"/>
                <a:sym typeface="Nunito"/>
              </a:rPr>
              <a:t> deja de disminuir tan rápido </a:t>
            </a:r>
            <a:r>
              <a:rPr lang="en" sz="3600">
                <a:solidFill>
                  <a:srgbClr val="666666"/>
                </a:solidFill>
                <a:latin typeface="Nunito"/>
                <a:ea typeface="Nunito"/>
                <a:cs typeface="Nunito"/>
                <a:sym typeface="Nunito"/>
              </a:rPr>
              <a:t>(formando el famoso “</a:t>
            </a:r>
            <a:r>
              <a:rPr i="1" lang="en" sz="3600">
                <a:solidFill>
                  <a:srgbClr val="666666"/>
                </a:solidFill>
                <a:latin typeface="Nunito"/>
                <a:ea typeface="Nunito"/>
                <a:cs typeface="Nunito"/>
                <a:sym typeface="Nunito"/>
              </a:rPr>
              <a:t>codo”</a:t>
            </a:r>
            <a:r>
              <a:rPr lang="en" sz="3600">
                <a:solidFill>
                  <a:srgbClr val="666666"/>
                </a:solidFill>
                <a:latin typeface="Nunito"/>
                <a:ea typeface="Nunito"/>
                <a:cs typeface="Nunito"/>
                <a:sym typeface="Nunito"/>
              </a:rPr>
              <a:t>).</a:t>
            </a:r>
            <a:endParaRPr sz="3600">
              <a:solidFill>
                <a:srgbClr val="666666"/>
              </a:solidFill>
              <a:latin typeface="Nunito"/>
              <a:ea typeface="Nunito"/>
              <a:cs typeface="Nunito"/>
              <a:sym typeface="Nunito"/>
            </a:endParaRPr>
          </a:p>
          <a:p>
            <a:pPr indent="-419100" lvl="0" marL="457200" rtl="0" algn="l">
              <a:lnSpc>
                <a:spcPct val="115000"/>
              </a:lnSpc>
              <a:spcBef>
                <a:spcPts val="0"/>
              </a:spcBef>
              <a:spcAft>
                <a:spcPts val="0"/>
              </a:spcAft>
              <a:buClr>
                <a:srgbClr val="666666"/>
              </a:buClr>
              <a:buSzPts val="3600"/>
              <a:buFont typeface="Nunito"/>
              <a:buChar char="●"/>
            </a:pPr>
            <a:r>
              <a:rPr lang="en" sz="3600">
                <a:solidFill>
                  <a:srgbClr val="666666"/>
                </a:solidFill>
                <a:latin typeface="Nunito"/>
                <a:ea typeface="Nunito"/>
                <a:cs typeface="Nunito"/>
                <a:sym typeface="Nunito"/>
              </a:rPr>
              <a:t>Es una forma rápida de calcular pero un poco tosca (además de que siempre va a disminuir cuando aumenta </a:t>
            </a:r>
            <a:r>
              <a:rPr i="1" lang="en" sz="3600">
                <a:solidFill>
                  <a:srgbClr val="666666"/>
                </a:solidFill>
                <a:latin typeface="Nunito"/>
                <a:ea typeface="Nunito"/>
                <a:cs typeface="Nunito"/>
                <a:sym typeface="Nunito"/>
              </a:rPr>
              <a:t>k</a:t>
            </a:r>
            <a:r>
              <a:rPr lang="en" sz="3600">
                <a:solidFill>
                  <a:srgbClr val="666666"/>
                </a:solidFill>
                <a:latin typeface="Nunito"/>
                <a:ea typeface="Nunito"/>
                <a:cs typeface="Nunito"/>
                <a:sym typeface="Nunito"/>
              </a:rPr>
              <a:t>), otra forma más costosa computacionalmente, pero más precisa, es usar la métrica de </a:t>
            </a:r>
            <a:r>
              <a:rPr b="1" lang="en" sz="3600">
                <a:solidFill>
                  <a:srgbClr val="666666"/>
                </a:solidFill>
                <a:latin typeface="Nunito"/>
                <a:ea typeface="Nunito"/>
                <a:cs typeface="Nunito"/>
                <a:sym typeface="Nunito"/>
              </a:rPr>
              <a:t>la Silueta</a:t>
            </a:r>
            <a:r>
              <a:rPr lang="en" sz="3600">
                <a:solidFill>
                  <a:srgbClr val="666666"/>
                </a:solidFill>
                <a:latin typeface="Nunito"/>
                <a:ea typeface="Nunito"/>
                <a:cs typeface="Nunito"/>
                <a:sym typeface="Nunito"/>
              </a:rPr>
              <a:t>.</a:t>
            </a:r>
            <a:endParaRPr sz="3600">
              <a:solidFill>
                <a:srgbClr val="666666"/>
              </a:solidFill>
              <a:latin typeface="Nunito"/>
              <a:ea typeface="Nunito"/>
              <a:cs typeface="Nunito"/>
              <a:sym typeface="Nunito"/>
            </a:endParaRPr>
          </a:p>
          <a:p>
            <a:pPr indent="0" lvl="0" marL="0" rtl="0" algn="l">
              <a:lnSpc>
                <a:spcPct val="115000"/>
              </a:lnSpc>
              <a:spcBef>
                <a:spcPts val="0"/>
              </a:spcBef>
              <a:spcAft>
                <a:spcPts val="0"/>
              </a:spcAft>
              <a:buNone/>
            </a:pPr>
            <a:r>
              <a:t/>
            </a:r>
            <a:endParaRPr i="1" sz="3600">
              <a:solidFill>
                <a:srgbClr val="666666"/>
              </a:solidFill>
              <a:latin typeface="Nunito"/>
              <a:ea typeface="Nunito"/>
              <a:cs typeface="Nunito"/>
              <a:sym typeface="Nunito"/>
            </a:endParaRPr>
          </a:p>
        </p:txBody>
      </p:sp>
      <p:pic>
        <p:nvPicPr>
          <p:cNvPr id="244" name="Google Shape;244;g30efb5dbbd7_0_17"/>
          <p:cNvPicPr preferRelativeResize="0"/>
          <p:nvPr/>
        </p:nvPicPr>
        <p:blipFill>
          <a:blip r:embed="rId4">
            <a:alphaModFix/>
          </a:blip>
          <a:stretch>
            <a:fillRect/>
          </a:stretch>
        </p:blipFill>
        <p:spPr>
          <a:xfrm>
            <a:off x="1406575" y="6885050"/>
            <a:ext cx="10299774" cy="4422050"/>
          </a:xfrm>
          <a:prstGeom prst="rect">
            <a:avLst/>
          </a:prstGeom>
          <a:noFill/>
          <a:ln>
            <a:noFill/>
          </a:ln>
        </p:spPr>
      </p:pic>
      <p:sp>
        <p:nvSpPr>
          <p:cNvPr id="245" name="Google Shape;245;g30efb5dbbd7_0_17"/>
          <p:cNvSpPr txBox="1"/>
          <p:nvPr/>
        </p:nvSpPr>
        <p:spPr>
          <a:xfrm>
            <a:off x="1000975" y="11926500"/>
            <a:ext cx="4006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Imágen del Gerón</a:t>
            </a:r>
            <a:endParaRPr sz="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0efb5dbbd7_0_3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251" name="Google Shape;251;g30efb5dbbd7_0_37"/>
          <p:cNvSpPr txBox="1"/>
          <p:nvPr/>
        </p:nvSpPr>
        <p:spPr>
          <a:xfrm>
            <a:off x="1406575" y="2537850"/>
            <a:ext cx="20697900" cy="1860900"/>
          </a:xfrm>
          <a:prstGeom prst="rect">
            <a:avLst/>
          </a:prstGeom>
          <a:noFill/>
          <a:ln>
            <a:noFill/>
          </a:ln>
        </p:spPr>
        <p:txBody>
          <a:bodyPr anchorCtr="0" anchor="t" bIns="91425" lIns="91425" spcFirstLastPara="1" rIns="91425" wrap="square" tIns="91425">
            <a:spAutoFit/>
          </a:bodyPr>
          <a:lstStyle/>
          <a:p>
            <a:pPr indent="-400050" lvl="0" marL="457200" rtl="0" algn="l">
              <a:lnSpc>
                <a:spcPct val="115000"/>
              </a:lnSpc>
              <a:spcBef>
                <a:spcPts val="0"/>
              </a:spcBef>
              <a:spcAft>
                <a:spcPts val="0"/>
              </a:spcAft>
              <a:buClr>
                <a:srgbClr val="666666"/>
              </a:buClr>
              <a:buSzPts val="3300"/>
              <a:buFont typeface="Nunito"/>
              <a:buChar char="●"/>
            </a:pPr>
            <a:r>
              <a:rPr lang="en" sz="3300">
                <a:solidFill>
                  <a:srgbClr val="666666"/>
                </a:solidFill>
                <a:latin typeface="Nunito"/>
                <a:ea typeface="Nunito"/>
                <a:cs typeface="Nunito"/>
                <a:sym typeface="Nunito"/>
              </a:rPr>
              <a:t>Silueta: para cada punto </a:t>
            </a:r>
            <a:r>
              <a:rPr i="1" lang="en" sz="3300">
                <a:solidFill>
                  <a:srgbClr val="666666"/>
                </a:solidFill>
                <a:latin typeface="Nunito"/>
                <a:ea typeface="Nunito"/>
                <a:cs typeface="Nunito"/>
                <a:sym typeface="Nunito"/>
              </a:rPr>
              <a:t>i, </a:t>
            </a:r>
            <a:r>
              <a:rPr b="1" i="1" lang="en" sz="3300">
                <a:solidFill>
                  <a:srgbClr val="666666"/>
                </a:solidFill>
                <a:latin typeface="Nunito"/>
                <a:ea typeface="Nunito"/>
                <a:cs typeface="Nunito"/>
                <a:sym typeface="Nunito"/>
              </a:rPr>
              <a:t>a(i)</a:t>
            </a:r>
            <a:r>
              <a:rPr i="1" lang="en" sz="3300">
                <a:solidFill>
                  <a:srgbClr val="666666"/>
                </a:solidFill>
                <a:latin typeface="Nunito"/>
                <a:ea typeface="Nunito"/>
                <a:cs typeface="Nunito"/>
                <a:sym typeface="Nunito"/>
              </a:rPr>
              <a:t> es la distancia media a otros datos del mismo cluster (es la distancia media intra-cluster), y </a:t>
            </a:r>
            <a:r>
              <a:rPr b="1" i="1" lang="en" sz="3300">
                <a:solidFill>
                  <a:srgbClr val="666666"/>
                </a:solidFill>
                <a:latin typeface="Nunito"/>
                <a:ea typeface="Nunito"/>
                <a:cs typeface="Nunito"/>
                <a:sym typeface="Nunito"/>
              </a:rPr>
              <a:t>b(i)</a:t>
            </a:r>
            <a:r>
              <a:rPr i="1" lang="en" sz="3300">
                <a:solidFill>
                  <a:srgbClr val="666666"/>
                </a:solidFill>
                <a:latin typeface="Nunito"/>
                <a:ea typeface="Nunito"/>
                <a:cs typeface="Nunito"/>
                <a:sym typeface="Nunito"/>
              </a:rPr>
              <a:t> es la distancia media al cluster más cercano, es decir, la distancia media a datos del siguiente cluster más cercano:</a:t>
            </a:r>
            <a:endParaRPr i="1" sz="3300">
              <a:solidFill>
                <a:srgbClr val="666666"/>
              </a:solidFill>
              <a:latin typeface="Nunito"/>
              <a:ea typeface="Nunito"/>
              <a:cs typeface="Nunito"/>
              <a:sym typeface="Nunito"/>
            </a:endParaRPr>
          </a:p>
        </p:txBody>
      </p:sp>
      <p:sp>
        <p:nvSpPr>
          <p:cNvPr id="252" name="Google Shape;252;g30efb5dbbd7_0_37"/>
          <p:cNvSpPr txBox="1"/>
          <p:nvPr/>
        </p:nvSpPr>
        <p:spPr>
          <a:xfrm>
            <a:off x="1406575" y="5769050"/>
            <a:ext cx="9809700" cy="6534000"/>
          </a:xfrm>
          <a:prstGeom prst="rect">
            <a:avLst/>
          </a:prstGeom>
          <a:noFill/>
          <a:ln>
            <a:noFill/>
          </a:ln>
        </p:spPr>
        <p:txBody>
          <a:bodyPr anchorCtr="0" anchor="t" bIns="91425" lIns="91425" spcFirstLastPara="1" rIns="91425" wrap="square" tIns="91425">
            <a:spAutoFit/>
          </a:bodyPr>
          <a:lstStyle/>
          <a:p>
            <a:pPr indent="-400050" lvl="0" marL="457200" rtl="0" algn="l">
              <a:lnSpc>
                <a:spcPct val="115000"/>
              </a:lnSpc>
              <a:spcBef>
                <a:spcPts val="0"/>
              </a:spcBef>
              <a:spcAft>
                <a:spcPts val="0"/>
              </a:spcAft>
              <a:buClr>
                <a:srgbClr val="666666"/>
              </a:buClr>
              <a:buSzPts val="3300"/>
              <a:buFont typeface="Nunito"/>
              <a:buChar char="●"/>
            </a:pPr>
            <a:r>
              <a:rPr lang="en" sz="3300">
                <a:solidFill>
                  <a:srgbClr val="666666"/>
                </a:solidFill>
                <a:latin typeface="Nunito"/>
                <a:ea typeface="Nunito"/>
                <a:cs typeface="Nunito"/>
                <a:sym typeface="Nunito"/>
              </a:rPr>
              <a:t>Se calcula para todos los puntos y se hace el promedio. </a:t>
            </a:r>
            <a:endParaRPr sz="3300">
              <a:solidFill>
                <a:srgbClr val="666666"/>
              </a:solidFill>
              <a:latin typeface="Nunito"/>
              <a:ea typeface="Nunito"/>
              <a:cs typeface="Nunito"/>
              <a:sym typeface="Nunito"/>
            </a:endParaRPr>
          </a:p>
          <a:p>
            <a:pPr indent="-400050" lvl="0" marL="457200" rtl="0" algn="l">
              <a:lnSpc>
                <a:spcPct val="115000"/>
              </a:lnSpc>
              <a:spcBef>
                <a:spcPts val="0"/>
              </a:spcBef>
              <a:spcAft>
                <a:spcPts val="0"/>
              </a:spcAft>
              <a:buClr>
                <a:srgbClr val="666666"/>
              </a:buClr>
              <a:buSzPts val="3300"/>
              <a:buFont typeface="Nunito"/>
              <a:buChar char="●"/>
            </a:pPr>
            <a:r>
              <a:rPr lang="en" sz="3300">
                <a:solidFill>
                  <a:srgbClr val="666666"/>
                </a:solidFill>
                <a:latin typeface="Nunito"/>
                <a:ea typeface="Nunito"/>
                <a:cs typeface="Nunito"/>
                <a:sym typeface="Nunito"/>
              </a:rPr>
              <a:t>Puede variar entre -1 y +1: un coeficiente cercano a +1 significa que el dato está bien asignado dentro de su propio cluster y lejos de otros clusters, mientras que un coeficiente cercano a 0 significa que un dato está cerca del límite de un cluster. </a:t>
            </a:r>
            <a:endParaRPr sz="3300">
              <a:solidFill>
                <a:srgbClr val="666666"/>
              </a:solidFill>
              <a:latin typeface="Nunito"/>
              <a:ea typeface="Nunito"/>
              <a:cs typeface="Nunito"/>
              <a:sym typeface="Nunito"/>
            </a:endParaRPr>
          </a:p>
          <a:p>
            <a:pPr indent="-400050" lvl="0" marL="457200" rtl="0" algn="l">
              <a:lnSpc>
                <a:spcPct val="115000"/>
              </a:lnSpc>
              <a:spcBef>
                <a:spcPts val="0"/>
              </a:spcBef>
              <a:spcAft>
                <a:spcPts val="0"/>
              </a:spcAft>
              <a:buClr>
                <a:srgbClr val="666666"/>
              </a:buClr>
              <a:buSzPts val="3300"/>
              <a:buFont typeface="Nunito"/>
              <a:buChar char="●"/>
            </a:pPr>
            <a:r>
              <a:rPr lang="en" sz="3300">
                <a:solidFill>
                  <a:srgbClr val="666666"/>
                </a:solidFill>
                <a:latin typeface="Nunito"/>
                <a:ea typeface="Nunito"/>
                <a:cs typeface="Nunito"/>
                <a:sym typeface="Nunito"/>
              </a:rPr>
              <a:t>Finalmente coeficientes negativos indican que ese dato puede haber sido asignado al cluster equivocado.</a:t>
            </a:r>
            <a:endParaRPr i="1" sz="3300">
              <a:solidFill>
                <a:srgbClr val="666666"/>
              </a:solidFill>
              <a:latin typeface="Nunito"/>
              <a:ea typeface="Nunito"/>
              <a:cs typeface="Nunito"/>
              <a:sym typeface="Nunito"/>
            </a:endParaRPr>
          </a:p>
        </p:txBody>
      </p:sp>
      <p:sp>
        <p:nvSpPr>
          <p:cNvPr id="253" name="Google Shape;253;g30efb5dbbd7_0_37"/>
          <p:cNvSpPr txBox="1"/>
          <p:nvPr/>
        </p:nvSpPr>
        <p:spPr>
          <a:xfrm>
            <a:off x="19163625" y="11959575"/>
            <a:ext cx="4006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Imágen del Gerón</a:t>
            </a:r>
            <a:endParaRPr sz="200"/>
          </a:p>
        </p:txBody>
      </p:sp>
      <p:pic>
        <p:nvPicPr>
          <p:cNvPr id="254" name="Google Shape;254;g30efb5dbbd7_0_37"/>
          <p:cNvPicPr preferRelativeResize="0"/>
          <p:nvPr/>
        </p:nvPicPr>
        <p:blipFill>
          <a:blip r:embed="rId3">
            <a:alphaModFix/>
          </a:blip>
          <a:stretch>
            <a:fillRect/>
          </a:stretch>
        </p:blipFill>
        <p:spPr>
          <a:xfrm>
            <a:off x="9047675" y="3921926"/>
            <a:ext cx="5415696" cy="1860900"/>
          </a:xfrm>
          <a:prstGeom prst="rect">
            <a:avLst/>
          </a:prstGeom>
          <a:noFill/>
          <a:ln>
            <a:noFill/>
          </a:ln>
        </p:spPr>
      </p:pic>
      <p:pic>
        <p:nvPicPr>
          <p:cNvPr id="255" name="Google Shape;255;g30efb5dbbd7_0_37"/>
          <p:cNvPicPr preferRelativeResize="0"/>
          <p:nvPr/>
        </p:nvPicPr>
        <p:blipFill>
          <a:blip r:embed="rId4">
            <a:alphaModFix/>
          </a:blip>
          <a:stretch>
            <a:fillRect/>
          </a:stretch>
        </p:blipFill>
        <p:spPr>
          <a:xfrm>
            <a:off x="11629225" y="6913641"/>
            <a:ext cx="10636049" cy="35313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30efb5dbbd7_0_6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261" name="Google Shape;261;g30efb5dbbd7_0_65"/>
          <p:cNvSpPr txBox="1"/>
          <p:nvPr/>
        </p:nvSpPr>
        <p:spPr>
          <a:xfrm>
            <a:off x="1406575" y="2537850"/>
            <a:ext cx="10849200" cy="8777400"/>
          </a:xfrm>
          <a:prstGeom prst="rect">
            <a:avLst/>
          </a:prstGeom>
          <a:noFill/>
          <a:ln>
            <a:noFill/>
          </a:ln>
        </p:spPr>
        <p:txBody>
          <a:bodyPr anchorCtr="0" anchor="t" bIns="91425" lIns="91425" spcFirstLastPara="1" rIns="91425" wrap="square" tIns="91425">
            <a:spAutoFit/>
          </a:bodyPr>
          <a:lstStyle/>
          <a:p>
            <a:pPr indent="-412750" lvl="0" marL="457200" rtl="0" algn="l">
              <a:lnSpc>
                <a:spcPct val="115000"/>
              </a:lnSpc>
              <a:spcBef>
                <a:spcPts val="0"/>
              </a:spcBef>
              <a:spcAft>
                <a:spcPts val="0"/>
              </a:spcAft>
              <a:buClr>
                <a:srgbClr val="666666"/>
              </a:buClr>
              <a:buSzPts val="3500"/>
              <a:buFont typeface="Nunito"/>
              <a:buChar char="●"/>
            </a:pPr>
            <a:r>
              <a:rPr lang="en" sz="3500">
                <a:solidFill>
                  <a:srgbClr val="666666"/>
                </a:solidFill>
                <a:latin typeface="Nunito"/>
                <a:ea typeface="Nunito"/>
                <a:cs typeface="Nunito"/>
                <a:sym typeface="Nunito"/>
              </a:rPr>
              <a:t>Otra visualización es representar el coeficiente de silueta de cada instancia, ordenado por los clusters a los que está asignado y por el valor del coeficiente. Esto se denomina </a:t>
            </a:r>
            <a:r>
              <a:rPr b="1" lang="en" sz="3500">
                <a:solidFill>
                  <a:srgbClr val="666666"/>
                </a:solidFill>
                <a:latin typeface="Nunito"/>
                <a:ea typeface="Nunito"/>
                <a:cs typeface="Nunito"/>
                <a:sym typeface="Nunito"/>
              </a:rPr>
              <a:t>diagrama de siluetas.</a:t>
            </a:r>
            <a:endParaRPr b="1" sz="3500">
              <a:solidFill>
                <a:srgbClr val="666666"/>
              </a:solidFill>
              <a:latin typeface="Nunito"/>
              <a:ea typeface="Nunito"/>
              <a:cs typeface="Nunito"/>
              <a:sym typeface="Nunito"/>
            </a:endParaRPr>
          </a:p>
          <a:p>
            <a:pPr indent="-412750" lvl="0" marL="457200" rtl="0" algn="l">
              <a:lnSpc>
                <a:spcPct val="115000"/>
              </a:lnSpc>
              <a:spcBef>
                <a:spcPts val="0"/>
              </a:spcBef>
              <a:spcAft>
                <a:spcPts val="0"/>
              </a:spcAft>
              <a:buClr>
                <a:srgbClr val="666666"/>
              </a:buClr>
              <a:buSzPts val="3500"/>
              <a:buFont typeface="Nunito"/>
              <a:buChar char="●"/>
            </a:pPr>
            <a:r>
              <a:rPr lang="en" sz="3500">
                <a:solidFill>
                  <a:srgbClr val="666666"/>
                </a:solidFill>
                <a:latin typeface="Nunito"/>
                <a:ea typeface="Nunito"/>
                <a:cs typeface="Nunito"/>
                <a:sym typeface="Nunito"/>
              </a:rPr>
              <a:t>Para cada forma la altura indica el número de instancias en el cluster, y su anchura representa los coeficientes de silueta ordenados. Las líneas verticales indican la puntuación media de la silueta para cada número de clusters. </a:t>
            </a:r>
            <a:endParaRPr sz="3500">
              <a:solidFill>
                <a:srgbClr val="666666"/>
              </a:solidFill>
              <a:latin typeface="Nunito"/>
              <a:ea typeface="Nunito"/>
              <a:cs typeface="Nunito"/>
              <a:sym typeface="Nunito"/>
            </a:endParaRPr>
          </a:p>
          <a:p>
            <a:pPr indent="-412750" lvl="0" marL="457200" rtl="0" algn="l">
              <a:lnSpc>
                <a:spcPct val="115000"/>
              </a:lnSpc>
              <a:spcBef>
                <a:spcPts val="0"/>
              </a:spcBef>
              <a:spcAft>
                <a:spcPts val="0"/>
              </a:spcAft>
              <a:buClr>
                <a:srgbClr val="666666"/>
              </a:buClr>
              <a:buSzPts val="3500"/>
              <a:buFont typeface="Nunito"/>
              <a:buChar char="●"/>
            </a:pPr>
            <a:r>
              <a:rPr lang="en" sz="3500">
                <a:solidFill>
                  <a:srgbClr val="666666"/>
                </a:solidFill>
                <a:latin typeface="Nunito"/>
                <a:ea typeface="Nunito"/>
                <a:cs typeface="Nunito"/>
                <a:sym typeface="Nunito"/>
              </a:rPr>
              <a:t>Si muchas instancias de un cluster tienen un coeficiente inferior a esta puntuación, el cluster se considera malo, ya que indica que están demasiado cerca de otros clusters.</a:t>
            </a:r>
            <a:endParaRPr sz="3500">
              <a:solidFill>
                <a:srgbClr val="666666"/>
              </a:solidFill>
              <a:latin typeface="Nunito"/>
              <a:ea typeface="Nunito"/>
              <a:cs typeface="Nunito"/>
              <a:sym typeface="Nunito"/>
            </a:endParaRPr>
          </a:p>
        </p:txBody>
      </p:sp>
      <p:sp>
        <p:nvSpPr>
          <p:cNvPr id="262" name="Google Shape;262;g30efb5dbbd7_0_65"/>
          <p:cNvSpPr txBox="1"/>
          <p:nvPr/>
        </p:nvSpPr>
        <p:spPr>
          <a:xfrm>
            <a:off x="19163625" y="11959575"/>
            <a:ext cx="4006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Imágen del Gerón</a:t>
            </a:r>
            <a:endParaRPr sz="200"/>
          </a:p>
        </p:txBody>
      </p:sp>
      <p:pic>
        <p:nvPicPr>
          <p:cNvPr id="263" name="Google Shape;263;g30efb5dbbd7_0_65"/>
          <p:cNvPicPr preferRelativeResize="0"/>
          <p:nvPr/>
        </p:nvPicPr>
        <p:blipFill>
          <a:blip r:embed="rId3">
            <a:alphaModFix/>
          </a:blip>
          <a:stretch>
            <a:fillRect/>
          </a:stretch>
        </p:blipFill>
        <p:spPr>
          <a:xfrm>
            <a:off x="12255771" y="2869675"/>
            <a:ext cx="10296205" cy="8407876"/>
          </a:xfrm>
          <a:prstGeom prst="rect">
            <a:avLst/>
          </a:prstGeom>
          <a:noFill/>
          <a:ln>
            <a:noFill/>
          </a:ln>
        </p:spPr>
      </p:pic>
      <p:sp>
        <p:nvSpPr>
          <p:cNvPr id="264" name="Google Shape;264;g30efb5dbbd7_0_65"/>
          <p:cNvSpPr txBox="1"/>
          <p:nvPr/>
        </p:nvSpPr>
        <p:spPr>
          <a:xfrm>
            <a:off x="9266925" y="11700400"/>
            <a:ext cx="85860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800">
                <a:solidFill>
                  <a:srgbClr val="666666"/>
                </a:solidFill>
                <a:latin typeface="Nunito"/>
                <a:ea typeface="Nunito"/>
                <a:cs typeface="Nunito"/>
                <a:sym typeface="Nunito"/>
              </a:rPr>
              <a:t>(En este caso k=3 o k=6 son peores que k=4 o k=5)</a:t>
            </a:r>
            <a:endParaRPr b="1" sz="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2d5b0ab7525_0_143"/>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270" name="Google Shape;270;g2d5b0ab7525_0_143"/>
          <p:cNvSpPr txBox="1"/>
          <p:nvPr/>
        </p:nvSpPr>
        <p:spPr>
          <a:xfrm>
            <a:off x="1406575" y="2537850"/>
            <a:ext cx="20858700" cy="5617500"/>
          </a:xfrm>
          <a:prstGeom prst="rect">
            <a:avLst/>
          </a:prstGeom>
          <a:noFill/>
          <a:ln>
            <a:noFill/>
          </a:ln>
        </p:spPr>
        <p:txBody>
          <a:bodyPr anchorCtr="0" anchor="t" bIns="91425" lIns="91425" spcFirstLastPara="1" rIns="91425" wrap="square" tIns="91425">
            <a:spAutoFit/>
          </a:bodyPr>
          <a:lstStyle/>
          <a:p>
            <a:pPr indent="-438150" lvl="0" marL="4572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Si bien K-Means es un método rápido y escalable tiene algunas limitaciones:</a:t>
            </a:r>
            <a:endParaRPr sz="3900">
              <a:solidFill>
                <a:srgbClr val="666666"/>
              </a:solidFill>
              <a:latin typeface="Nunito"/>
              <a:ea typeface="Nunito"/>
              <a:cs typeface="Nunito"/>
              <a:sym typeface="Nunito"/>
            </a:endParaRPr>
          </a:p>
          <a:p>
            <a:pPr indent="-476250" lvl="1" marL="9144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Es necesario ejecutar el algoritmo varias veces para evitar soluciones subóptimas.</a:t>
            </a:r>
            <a:endParaRPr sz="3900">
              <a:solidFill>
                <a:srgbClr val="666666"/>
              </a:solidFill>
              <a:latin typeface="Nunito"/>
              <a:ea typeface="Nunito"/>
              <a:cs typeface="Nunito"/>
              <a:sym typeface="Nunito"/>
            </a:endParaRPr>
          </a:p>
          <a:p>
            <a:pPr indent="-476250" lvl="1" marL="9144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Requiere especificar el número de clusters, lo cual puede ser complicado.</a:t>
            </a:r>
            <a:endParaRPr sz="3900">
              <a:solidFill>
                <a:srgbClr val="666666"/>
              </a:solidFill>
              <a:latin typeface="Nunito"/>
              <a:ea typeface="Nunito"/>
              <a:cs typeface="Nunito"/>
              <a:sym typeface="Nunito"/>
            </a:endParaRPr>
          </a:p>
          <a:p>
            <a:pPr indent="-476250" lvl="1" marL="9144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Tiene problemas con clusters de tamaños variables, densidades diferentes o formas no esféricas (para atacar algunos de estos problemas se puede probar con </a:t>
            </a:r>
            <a:r>
              <a:rPr lang="en" sz="3900" u="sng">
                <a:solidFill>
                  <a:schemeClr val="hlink"/>
                </a:solidFill>
                <a:latin typeface="Nunito"/>
                <a:ea typeface="Nunito"/>
                <a:cs typeface="Nunito"/>
                <a:sym typeface="Nunito"/>
                <a:hlinkClick r:id="rId3"/>
              </a:rPr>
              <a:t>modelos de mixturas gaussianas</a:t>
            </a:r>
            <a:r>
              <a:rPr lang="en" sz="3900">
                <a:solidFill>
                  <a:srgbClr val="666666"/>
                </a:solidFill>
                <a:latin typeface="Nunito"/>
                <a:ea typeface="Nunito"/>
                <a:cs typeface="Nunito"/>
                <a:sym typeface="Nunito"/>
              </a:rPr>
              <a:t>).</a:t>
            </a:r>
            <a:endParaRPr sz="3900">
              <a:solidFill>
                <a:srgbClr val="666666"/>
              </a:solidFill>
              <a:latin typeface="Nunito"/>
              <a:ea typeface="Nunito"/>
              <a:cs typeface="Nunito"/>
              <a:sym typeface="Nunito"/>
            </a:endParaRPr>
          </a:p>
          <a:p>
            <a:pPr indent="-438150" lvl="0" marL="4572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A pesar de estas limitaciones tiene algunos aplicaciones que vale la pena mencionar.</a:t>
            </a:r>
            <a:endParaRPr sz="3900">
              <a:solidFill>
                <a:srgbClr val="666666"/>
              </a:solidFill>
              <a:latin typeface="Nunito"/>
              <a:ea typeface="Nunito"/>
              <a:cs typeface="Nunito"/>
              <a:sym typeface="Nunito"/>
            </a:endParaRPr>
          </a:p>
          <a:p>
            <a:pPr indent="0" lvl="0" marL="0" rtl="0" algn="l">
              <a:lnSpc>
                <a:spcPct val="115000"/>
              </a:lnSpc>
              <a:spcBef>
                <a:spcPts val="0"/>
              </a:spcBef>
              <a:spcAft>
                <a:spcPts val="0"/>
              </a:spcAft>
              <a:buNone/>
            </a:pPr>
            <a:r>
              <a:t/>
            </a:r>
            <a:endParaRPr sz="3900">
              <a:solidFill>
                <a:srgbClr val="666666"/>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d5b0ab7525_0_189"/>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276" name="Google Shape;276;g2d5b0ab7525_0_189"/>
          <p:cNvSpPr txBox="1"/>
          <p:nvPr/>
        </p:nvSpPr>
        <p:spPr>
          <a:xfrm>
            <a:off x="1406575" y="2537850"/>
            <a:ext cx="20858700" cy="7688400"/>
          </a:xfrm>
          <a:prstGeom prst="rect">
            <a:avLst/>
          </a:prstGeom>
          <a:noFill/>
          <a:ln>
            <a:noFill/>
          </a:ln>
        </p:spPr>
        <p:txBody>
          <a:bodyPr anchorCtr="0" anchor="t" bIns="91425" lIns="91425" spcFirstLastPara="1" rIns="91425" wrap="square" tIns="91425">
            <a:spAutoFit/>
          </a:bodyPr>
          <a:lstStyle/>
          <a:p>
            <a:pPr indent="-438150" lvl="0" marL="4572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Segmentación de imágenes: es la tarea de particionar una imagen en varios segmentos, tiene algunas variantes:</a:t>
            </a:r>
            <a:endParaRPr sz="3900">
              <a:solidFill>
                <a:srgbClr val="666666"/>
              </a:solidFill>
              <a:latin typeface="Nunito"/>
              <a:ea typeface="Nunito"/>
              <a:cs typeface="Nunito"/>
              <a:sym typeface="Nunito"/>
            </a:endParaRPr>
          </a:p>
          <a:p>
            <a:pPr indent="-476250" lvl="1" marL="914400" rtl="0" algn="l">
              <a:lnSpc>
                <a:spcPct val="115000"/>
              </a:lnSpc>
              <a:spcBef>
                <a:spcPts val="0"/>
              </a:spcBef>
              <a:spcAft>
                <a:spcPts val="0"/>
              </a:spcAft>
              <a:buClr>
                <a:srgbClr val="666666"/>
              </a:buClr>
              <a:buSzPts val="3900"/>
              <a:buFont typeface="Nunito"/>
              <a:buChar char="○"/>
            </a:pPr>
            <a:r>
              <a:rPr b="1" lang="en" sz="3900">
                <a:solidFill>
                  <a:srgbClr val="666666"/>
                </a:solidFill>
                <a:latin typeface="Nunito"/>
                <a:ea typeface="Nunito"/>
                <a:cs typeface="Nunito"/>
                <a:sym typeface="Nunito"/>
              </a:rPr>
              <a:t>Segmentación por colores</a:t>
            </a:r>
            <a:r>
              <a:rPr lang="en" sz="3900">
                <a:solidFill>
                  <a:srgbClr val="666666"/>
                </a:solidFill>
                <a:latin typeface="Nunito"/>
                <a:ea typeface="Nunito"/>
                <a:cs typeface="Nunito"/>
                <a:sym typeface="Nunito"/>
              </a:rPr>
              <a:t>, los píxeles con un color similar se asignan al mismo segmento.</a:t>
            </a:r>
            <a:endParaRPr sz="3900">
              <a:solidFill>
                <a:srgbClr val="666666"/>
              </a:solidFill>
              <a:latin typeface="Nunito"/>
              <a:ea typeface="Nunito"/>
              <a:cs typeface="Nunito"/>
              <a:sym typeface="Nunito"/>
            </a:endParaRPr>
          </a:p>
          <a:p>
            <a:pPr indent="-476250" lvl="1" marL="914400" rtl="0" algn="l">
              <a:lnSpc>
                <a:spcPct val="115000"/>
              </a:lnSpc>
              <a:spcBef>
                <a:spcPts val="0"/>
              </a:spcBef>
              <a:spcAft>
                <a:spcPts val="0"/>
              </a:spcAft>
              <a:buClr>
                <a:srgbClr val="666666"/>
              </a:buClr>
              <a:buSzPts val="3900"/>
              <a:buFont typeface="Nunito"/>
              <a:buChar char="○"/>
            </a:pPr>
            <a:r>
              <a:rPr b="1" lang="en" sz="3900">
                <a:solidFill>
                  <a:srgbClr val="666666"/>
                </a:solidFill>
                <a:latin typeface="Nunito"/>
                <a:ea typeface="Nunito"/>
                <a:cs typeface="Nunito"/>
                <a:sym typeface="Nunito"/>
              </a:rPr>
              <a:t>Segmentación semántica</a:t>
            </a:r>
            <a:r>
              <a:rPr lang="en" sz="3900">
                <a:solidFill>
                  <a:srgbClr val="666666"/>
                </a:solidFill>
                <a:latin typeface="Nunito"/>
                <a:ea typeface="Nunito"/>
                <a:cs typeface="Nunito"/>
                <a:sym typeface="Nunito"/>
              </a:rPr>
              <a:t>, todos los píxeles que forman parte del mismo tipo de objeto se asignan al mismo segmento. Por ejemplo, en el sistema de visión de un coche autónomo, todos los píxeles que forman parte de la imagen de un peatón podrían asignarse al segmento “peatón”</a:t>
            </a:r>
            <a:endParaRPr sz="3900">
              <a:solidFill>
                <a:srgbClr val="666666"/>
              </a:solidFill>
              <a:latin typeface="Nunito"/>
              <a:ea typeface="Nunito"/>
              <a:cs typeface="Nunito"/>
              <a:sym typeface="Nunito"/>
            </a:endParaRPr>
          </a:p>
          <a:p>
            <a:pPr indent="-438150" lvl="0" marL="4572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El estado del arte en segmentación se alcanza con arquitecturas complejas de redes convolucionales, pero para problemas simples podría ser una buena solución.</a:t>
            </a:r>
            <a:endParaRPr sz="3900">
              <a:solidFill>
                <a:srgbClr val="666666"/>
              </a:solidFill>
              <a:latin typeface="Nunito"/>
              <a:ea typeface="Nunito"/>
              <a:cs typeface="Nunito"/>
              <a:sym typeface="Nunito"/>
            </a:endParaRPr>
          </a:p>
          <a:p>
            <a:pPr indent="0" lvl="0" marL="0" rtl="0" algn="l">
              <a:lnSpc>
                <a:spcPct val="115000"/>
              </a:lnSpc>
              <a:spcBef>
                <a:spcPts val="0"/>
              </a:spcBef>
              <a:spcAft>
                <a:spcPts val="0"/>
              </a:spcAft>
              <a:buNone/>
            </a:pPr>
            <a:r>
              <a:t/>
            </a:r>
            <a:endParaRPr sz="3900">
              <a:solidFill>
                <a:srgbClr val="666666"/>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g2d56b400bfe_0_11"/>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Aprendizaje no supervisado</a:t>
            </a:r>
            <a:endParaRPr/>
          </a:p>
        </p:txBody>
      </p:sp>
      <p:sp>
        <p:nvSpPr>
          <p:cNvPr id="65" name="Google Shape;65;g2d56b400bfe_0_11"/>
          <p:cNvSpPr txBox="1"/>
          <p:nvPr>
            <p:ph idx="1" type="body"/>
          </p:nvPr>
        </p:nvSpPr>
        <p:spPr>
          <a:xfrm>
            <a:off x="1328100" y="2126000"/>
            <a:ext cx="22221300" cy="70548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b="1" lang="en"/>
              <a:t>Reducción de la dimensionalidad:</a:t>
            </a:r>
            <a:r>
              <a:rPr lang="en"/>
              <a:t> Simplificación de datos eliminando características redundantes o poco informativas manteniendo la mayor cantidad de información posible.</a:t>
            </a:r>
            <a:endParaRPr/>
          </a:p>
          <a:p>
            <a:pPr indent="-457200" lvl="0" marL="457200" rtl="0" algn="l">
              <a:lnSpc>
                <a:spcPct val="115000"/>
              </a:lnSpc>
              <a:spcBef>
                <a:spcPts val="0"/>
              </a:spcBef>
              <a:spcAft>
                <a:spcPts val="0"/>
              </a:spcAft>
              <a:buSzPts val="4200"/>
              <a:buChar char="●"/>
            </a:pPr>
            <a:r>
              <a:rPr b="1" i="1" lang="en"/>
              <a:t>Clustering</a:t>
            </a:r>
            <a:r>
              <a:rPr lang="en"/>
              <a:t> (agrupamiento): Busca agrupar instancias similares en </a:t>
            </a:r>
            <a:r>
              <a:rPr i="1" lang="en"/>
              <a:t>clusters</a:t>
            </a:r>
            <a:r>
              <a:rPr lang="en"/>
              <a:t>. Piensen en cosas como segmentación de clientes, sistemas de recomendación, agrupar las fotos de nuestras mascotas en el celular, etc.</a:t>
            </a:r>
            <a:endParaRPr/>
          </a:p>
          <a:p>
            <a:pPr indent="-457200" lvl="0" marL="457200" rtl="0" algn="l">
              <a:lnSpc>
                <a:spcPct val="115000"/>
              </a:lnSpc>
              <a:spcBef>
                <a:spcPts val="0"/>
              </a:spcBef>
              <a:spcAft>
                <a:spcPts val="0"/>
              </a:spcAft>
              <a:buSzPts val="4200"/>
              <a:buChar char="●"/>
            </a:pPr>
            <a:r>
              <a:rPr b="1" lang="en"/>
              <a:t>Detección de anomalias</a:t>
            </a:r>
            <a:r>
              <a:rPr lang="en"/>
              <a:t>: Si se aprende la generalidad de como son los datos “normales” se pueden identificar los que no lo sean.</a:t>
            </a:r>
            <a:endParaRPr/>
          </a:p>
          <a:p>
            <a:pPr indent="-457200" lvl="0" marL="457200" rtl="0" algn="l">
              <a:lnSpc>
                <a:spcPct val="115000"/>
              </a:lnSpc>
              <a:spcBef>
                <a:spcPts val="0"/>
              </a:spcBef>
              <a:spcAft>
                <a:spcPts val="0"/>
              </a:spcAft>
              <a:buSzPts val="4200"/>
              <a:buChar char="●"/>
            </a:pPr>
            <a:r>
              <a:rPr b="1" lang="en"/>
              <a:t>Estimación de densidad</a:t>
            </a:r>
            <a:r>
              <a:rPr lang="en"/>
              <a:t>: Se busca estimar la función de densidad de probabilidad del proceso aleatorio que generó el conjunto de datos. </a:t>
            </a:r>
            <a:endParaRPr/>
          </a:p>
        </p:txBody>
      </p:sp>
      <p:sp>
        <p:nvSpPr>
          <p:cNvPr id="66" name="Google Shape;66;g2d56b400bfe_0_11"/>
          <p:cNvSpPr txBox="1"/>
          <p:nvPr/>
        </p:nvSpPr>
        <p:spPr>
          <a:xfrm>
            <a:off x="2161650" y="10140375"/>
            <a:ext cx="20554200" cy="1574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4200">
                <a:solidFill>
                  <a:srgbClr val="666666"/>
                </a:solidFill>
                <a:latin typeface="Nunito"/>
                <a:ea typeface="Nunito"/>
                <a:cs typeface="Nunito"/>
                <a:sym typeface="Nunito"/>
              </a:rPr>
              <a:t>Estos métodos se suelen usar como herramientas en el análisis de datos o como un paso de preprocesamiento previo a aplicar otros algoritmos de AA</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d5b0ab7525_0_159"/>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pic>
        <p:nvPicPr>
          <p:cNvPr id="282" name="Google Shape;282;g2d5b0ab7525_0_159"/>
          <p:cNvPicPr preferRelativeResize="0"/>
          <p:nvPr/>
        </p:nvPicPr>
        <p:blipFill>
          <a:blip r:embed="rId3">
            <a:alphaModFix/>
          </a:blip>
          <a:stretch>
            <a:fillRect/>
          </a:stretch>
        </p:blipFill>
        <p:spPr>
          <a:xfrm>
            <a:off x="5102013" y="2897075"/>
            <a:ext cx="14183025" cy="7262800"/>
          </a:xfrm>
          <a:prstGeom prst="rect">
            <a:avLst/>
          </a:prstGeom>
          <a:noFill/>
          <a:ln>
            <a:noFill/>
          </a:ln>
        </p:spPr>
      </p:pic>
      <p:sp>
        <p:nvSpPr>
          <p:cNvPr id="283" name="Google Shape;283;g2d5b0ab7525_0_159"/>
          <p:cNvSpPr txBox="1"/>
          <p:nvPr/>
        </p:nvSpPr>
        <p:spPr>
          <a:xfrm>
            <a:off x="3451125" y="10589325"/>
            <a:ext cx="176538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500">
                <a:solidFill>
                  <a:srgbClr val="666666"/>
                </a:solidFill>
                <a:latin typeface="Nunito"/>
                <a:ea typeface="Nunito"/>
                <a:cs typeface="Nunito"/>
                <a:sym typeface="Nunito"/>
              </a:rPr>
              <a:t>Ejemplo de segmentación usando k-means con varios números de clusters de color</a:t>
            </a:r>
            <a:endParaRPr/>
          </a:p>
        </p:txBody>
      </p:sp>
      <p:sp>
        <p:nvSpPr>
          <p:cNvPr id="284" name="Google Shape;284;g2d5b0ab7525_0_159"/>
          <p:cNvSpPr txBox="1"/>
          <p:nvPr/>
        </p:nvSpPr>
        <p:spPr>
          <a:xfrm>
            <a:off x="19163625" y="11959575"/>
            <a:ext cx="4006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Imágen del Gerón</a:t>
            </a:r>
            <a:endParaRPr sz="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2d5b0ab7525_0_173"/>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K-Means</a:t>
            </a:r>
            <a:endParaRPr/>
          </a:p>
        </p:txBody>
      </p:sp>
      <p:sp>
        <p:nvSpPr>
          <p:cNvPr id="290" name="Google Shape;290;g2d5b0ab7525_0_173"/>
          <p:cNvSpPr txBox="1"/>
          <p:nvPr/>
        </p:nvSpPr>
        <p:spPr>
          <a:xfrm>
            <a:off x="1406575" y="2537850"/>
            <a:ext cx="20561100" cy="8378700"/>
          </a:xfrm>
          <a:prstGeom prst="rect">
            <a:avLst/>
          </a:prstGeom>
          <a:noFill/>
          <a:ln>
            <a:noFill/>
          </a:ln>
        </p:spPr>
        <p:txBody>
          <a:bodyPr anchorCtr="0" anchor="t" bIns="91425" lIns="91425" spcFirstLastPara="1" rIns="91425" wrap="square" tIns="91425">
            <a:spAutoFit/>
          </a:bodyPr>
          <a:lstStyle/>
          <a:p>
            <a:pPr indent="-438150" lvl="0" marL="4572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Aprendizaje semi-supervisado</a:t>
            </a:r>
            <a:endParaRPr sz="3900">
              <a:solidFill>
                <a:srgbClr val="666666"/>
              </a:solidFill>
              <a:latin typeface="Nunito"/>
              <a:ea typeface="Nunito"/>
              <a:cs typeface="Nunito"/>
              <a:sym typeface="Nunito"/>
            </a:endParaRPr>
          </a:p>
          <a:p>
            <a:pPr indent="-476250" lvl="1" marL="9144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Supongamos que tenemos el conjunto MNIST, pero no tenemos recursos para etiquetar todas las imágenes.</a:t>
            </a:r>
            <a:endParaRPr sz="3900">
              <a:solidFill>
                <a:srgbClr val="666666"/>
              </a:solidFill>
              <a:latin typeface="Nunito"/>
              <a:ea typeface="Nunito"/>
              <a:cs typeface="Nunito"/>
              <a:sym typeface="Nunito"/>
            </a:endParaRPr>
          </a:p>
          <a:p>
            <a:pPr indent="-476250" lvl="1" marL="9144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Podemos hacer un clustering de, por ejemplo, 50 clusters.</a:t>
            </a:r>
            <a:endParaRPr sz="3900">
              <a:solidFill>
                <a:srgbClr val="666666"/>
              </a:solidFill>
              <a:latin typeface="Nunito"/>
              <a:ea typeface="Nunito"/>
              <a:cs typeface="Nunito"/>
              <a:sym typeface="Nunito"/>
            </a:endParaRPr>
          </a:p>
          <a:p>
            <a:pPr indent="-476250" lvl="1" marL="9144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Para cada uno de estos clusters buscamos las imágenes que están más cerca de su respectivo centroide, llamaremos a estas imágenes “imágenes representativas”, las etiquetamos a mano y entrenamos con esto. Los resultados son mejores con imágenes representativas que con instancias al azar.</a:t>
            </a:r>
            <a:endParaRPr sz="3900">
              <a:solidFill>
                <a:srgbClr val="666666"/>
              </a:solidFill>
              <a:latin typeface="Nunito"/>
              <a:ea typeface="Nunito"/>
              <a:cs typeface="Nunito"/>
              <a:sym typeface="Nunito"/>
            </a:endParaRPr>
          </a:p>
          <a:p>
            <a:pPr indent="-476250" lvl="1" marL="914400" rtl="0" algn="l">
              <a:lnSpc>
                <a:spcPct val="115000"/>
              </a:lnSpc>
              <a:spcBef>
                <a:spcPts val="0"/>
              </a:spcBef>
              <a:spcAft>
                <a:spcPts val="0"/>
              </a:spcAft>
              <a:buClr>
                <a:srgbClr val="666666"/>
              </a:buClr>
              <a:buSzPts val="3900"/>
              <a:buFont typeface="Nunito"/>
              <a:buChar char="○"/>
            </a:pPr>
            <a:r>
              <a:rPr lang="en" sz="3900">
                <a:solidFill>
                  <a:srgbClr val="666666"/>
                </a:solidFill>
                <a:latin typeface="Nunito"/>
                <a:ea typeface="Nunito"/>
                <a:cs typeface="Nunito"/>
                <a:sym typeface="Nunito"/>
              </a:rPr>
              <a:t>¡Se puede ir un paso más allá!, se puede etiquetar automáticamente las instancias más cercanas a los centroides y también ignorar las más lejanas. (Ver cap 8 del Gerón para detalles).</a:t>
            </a:r>
            <a:endParaRPr sz="3900">
              <a:solidFill>
                <a:srgbClr val="666666"/>
              </a:solidFill>
              <a:latin typeface="Nunito"/>
              <a:ea typeface="Nunito"/>
              <a:cs typeface="Nunito"/>
              <a:sym typeface="Nunito"/>
            </a:endParaRPr>
          </a:p>
          <a:p>
            <a:pPr indent="0" lvl="0" marL="0" rtl="0" algn="l">
              <a:lnSpc>
                <a:spcPct val="115000"/>
              </a:lnSpc>
              <a:spcBef>
                <a:spcPts val="0"/>
              </a:spcBef>
              <a:spcAft>
                <a:spcPts val="0"/>
              </a:spcAft>
              <a:buNone/>
            </a:pPr>
            <a:r>
              <a:t/>
            </a:r>
            <a:endParaRPr sz="3900">
              <a:solidFill>
                <a:srgbClr val="666666"/>
              </a:solidFill>
              <a:latin typeface="Nunito"/>
              <a:ea typeface="Nunito"/>
              <a:cs typeface="Nunito"/>
              <a:sym typeface="Nunito"/>
            </a:endParaRPr>
          </a:p>
        </p:txBody>
      </p:sp>
      <p:pic>
        <p:nvPicPr>
          <p:cNvPr id="291" name="Google Shape;291;g2d5b0ab7525_0_173"/>
          <p:cNvPicPr preferRelativeResize="0"/>
          <p:nvPr/>
        </p:nvPicPr>
        <p:blipFill>
          <a:blip r:embed="rId3">
            <a:alphaModFix/>
          </a:blip>
          <a:stretch>
            <a:fillRect/>
          </a:stretch>
        </p:blipFill>
        <p:spPr>
          <a:xfrm>
            <a:off x="4674813" y="10094275"/>
            <a:ext cx="7627650" cy="2117375"/>
          </a:xfrm>
          <a:prstGeom prst="rect">
            <a:avLst/>
          </a:prstGeom>
          <a:noFill/>
          <a:ln>
            <a:noFill/>
          </a:ln>
        </p:spPr>
      </p:pic>
      <p:pic>
        <p:nvPicPr>
          <p:cNvPr id="292" name="Google Shape;292;g2d5b0ab7525_0_173"/>
          <p:cNvPicPr preferRelativeResize="0"/>
          <p:nvPr/>
        </p:nvPicPr>
        <p:blipFill>
          <a:blip r:embed="rId4">
            <a:alphaModFix/>
          </a:blip>
          <a:stretch>
            <a:fillRect/>
          </a:stretch>
        </p:blipFill>
        <p:spPr>
          <a:xfrm>
            <a:off x="13049850" y="10787275"/>
            <a:ext cx="8796825" cy="731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d4a6451fa9_0_29"/>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Detección de anomalías</a:t>
            </a:r>
            <a:endParaRPr/>
          </a:p>
        </p:txBody>
      </p:sp>
      <p:sp>
        <p:nvSpPr>
          <p:cNvPr id="298" name="Google Shape;298;g2d4a6451fa9_0_29"/>
          <p:cNvSpPr txBox="1"/>
          <p:nvPr>
            <p:ph idx="1" type="body"/>
          </p:nvPr>
        </p:nvSpPr>
        <p:spPr>
          <a:xfrm>
            <a:off x="1328099" y="2126000"/>
            <a:ext cx="22221300" cy="94641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Como en K-Means los puntos se asignan a clusters basados en su proximidad al centroide, los puntos que estén más lejos podrían considerarse anómalos. Se los puede analizar uno por uno o tratar de definir un umbral de distancia.</a:t>
            </a:r>
            <a:endParaRPr/>
          </a:p>
          <a:p>
            <a:pPr indent="-457200" lvl="0" marL="457200" rtl="0" algn="l">
              <a:spcBef>
                <a:spcPts val="0"/>
              </a:spcBef>
              <a:spcAft>
                <a:spcPts val="0"/>
              </a:spcAft>
              <a:buSzPts val="4200"/>
              <a:buChar char="●"/>
            </a:pPr>
            <a:r>
              <a:rPr lang="en"/>
              <a:t>El coeficiente de silueta puede ayudar a identificar puntos que tienen un bajo valor de cohesión con su cluster o que están más cerca de otros clusters. Los puntos con un valor de silueta bajo o negativo pueden ser indicativos de anomalías, ya que están en el borde o fuera de su cluster asignado.</a:t>
            </a:r>
            <a:endParaRPr/>
          </a:p>
          <a:p>
            <a:pPr indent="-457200" lvl="0" marL="457200" rtl="0" algn="l">
              <a:spcBef>
                <a:spcPts val="0"/>
              </a:spcBef>
              <a:spcAft>
                <a:spcPts val="0"/>
              </a:spcAft>
              <a:buSzPts val="4200"/>
              <a:buChar char="●"/>
            </a:pPr>
            <a:r>
              <a:rPr lang="en"/>
              <a:t>Otra estrategia es considerar la distancia entre el punto y el cluster más cercano, los puntos ubicados lejos de todos los clusters podrían representar anomalías, ya que no se agrupan naturalmente con ningún conjunto de puntos en los datos.</a:t>
            </a:r>
            <a:endParaRPr/>
          </a:p>
          <a:p>
            <a:pPr indent="-457200" lvl="0" marL="457200" rtl="0" algn="l">
              <a:spcBef>
                <a:spcPts val="0"/>
              </a:spcBef>
              <a:spcAft>
                <a:spcPts val="0"/>
              </a:spcAft>
              <a:buSzPts val="4200"/>
              <a:buChar char="●"/>
            </a:pPr>
            <a:r>
              <a:rPr lang="en"/>
              <a:t>Y para terminar, mencionemos otro algoritmo de </a:t>
            </a:r>
            <a:r>
              <a:rPr i="1" lang="en"/>
              <a:t>clustering </a:t>
            </a:r>
            <a:r>
              <a:rPr lang="en"/>
              <a:t>un poco más sofisticado y que además nos detalla los </a:t>
            </a:r>
            <a:r>
              <a:rPr i="1" lang="en"/>
              <a:t>outliers.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0efb5dbbd7_0_53"/>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DBSCAN </a:t>
            </a:r>
            <a:endParaRPr/>
          </a:p>
        </p:txBody>
      </p:sp>
      <p:sp>
        <p:nvSpPr>
          <p:cNvPr id="304" name="Google Shape;304;g30efb5dbbd7_0_53"/>
          <p:cNvSpPr txBox="1"/>
          <p:nvPr/>
        </p:nvSpPr>
        <p:spPr>
          <a:xfrm>
            <a:off x="1406575" y="2537850"/>
            <a:ext cx="20715900" cy="1860900"/>
          </a:xfrm>
          <a:prstGeom prst="rect">
            <a:avLst/>
          </a:prstGeom>
          <a:noFill/>
          <a:ln>
            <a:noFill/>
          </a:ln>
        </p:spPr>
        <p:txBody>
          <a:bodyPr anchorCtr="0" anchor="t" bIns="91425" lIns="91425" spcFirstLastPara="1" rIns="91425" wrap="square" tIns="91425">
            <a:spAutoFit/>
          </a:bodyPr>
          <a:lstStyle/>
          <a:p>
            <a:pPr indent="-400050" lvl="0" marL="457200" rtl="0" algn="l">
              <a:lnSpc>
                <a:spcPct val="115000"/>
              </a:lnSpc>
              <a:spcBef>
                <a:spcPts val="0"/>
              </a:spcBef>
              <a:spcAft>
                <a:spcPts val="0"/>
              </a:spcAft>
              <a:buClr>
                <a:srgbClr val="666666"/>
              </a:buClr>
              <a:buSzPts val="3300"/>
              <a:buFont typeface="Nunito"/>
              <a:buChar char="●"/>
            </a:pPr>
            <a:r>
              <a:rPr lang="en" sz="3300">
                <a:solidFill>
                  <a:srgbClr val="666666"/>
                </a:solidFill>
                <a:latin typeface="Nunito"/>
                <a:ea typeface="Nunito"/>
                <a:cs typeface="Nunito"/>
                <a:sym typeface="Nunito"/>
              </a:rPr>
              <a:t>DBSCAN (Density-Based Spatial Clustering of Applications with Noise):  Es un algoritmo de clustering que se basa en la </a:t>
            </a:r>
            <a:r>
              <a:rPr b="1" lang="en" sz="3300">
                <a:solidFill>
                  <a:srgbClr val="666666"/>
                </a:solidFill>
                <a:latin typeface="Nunito"/>
                <a:ea typeface="Nunito"/>
                <a:cs typeface="Nunito"/>
                <a:sym typeface="Nunito"/>
              </a:rPr>
              <a:t>densidad de los datos</a:t>
            </a:r>
            <a:r>
              <a:rPr lang="en" sz="3300">
                <a:solidFill>
                  <a:srgbClr val="666666"/>
                </a:solidFill>
                <a:latin typeface="Nunito"/>
                <a:ea typeface="Nunito"/>
                <a:cs typeface="Nunito"/>
                <a:sym typeface="Nunito"/>
              </a:rPr>
              <a:t> para formar grupos, no necesita conocer el número de clusters a priori y puede encontrar clusters de formas arbitrarias.</a:t>
            </a:r>
            <a:endParaRPr sz="3300">
              <a:solidFill>
                <a:srgbClr val="666666"/>
              </a:solidFill>
              <a:latin typeface="Nunito"/>
              <a:ea typeface="Nunito"/>
              <a:cs typeface="Nunito"/>
              <a:sym typeface="Nunito"/>
            </a:endParaRPr>
          </a:p>
        </p:txBody>
      </p:sp>
      <p:sp>
        <p:nvSpPr>
          <p:cNvPr id="305" name="Google Shape;305;g30efb5dbbd7_0_53"/>
          <p:cNvSpPr txBox="1"/>
          <p:nvPr/>
        </p:nvSpPr>
        <p:spPr>
          <a:xfrm>
            <a:off x="1406575" y="4783100"/>
            <a:ext cx="12397800" cy="7118100"/>
          </a:xfrm>
          <a:prstGeom prst="rect">
            <a:avLst/>
          </a:prstGeom>
          <a:noFill/>
          <a:ln>
            <a:noFill/>
          </a:ln>
        </p:spPr>
        <p:txBody>
          <a:bodyPr anchorCtr="0" anchor="t" bIns="91425" lIns="91425" spcFirstLastPara="1" rIns="91425" wrap="square" tIns="91425">
            <a:spAutoFit/>
          </a:bodyPr>
          <a:lstStyle/>
          <a:p>
            <a:pPr indent="-400050" lvl="0" marL="457200" rtl="0" algn="l">
              <a:lnSpc>
                <a:spcPct val="115000"/>
              </a:lnSpc>
              <a:spcBef>
                <a:spcPts val="0"/>
              </a:spcBef>
              <a:spcAft>
                <a:spcPts val="0"/>
              </a:spcAft>
              <a:buClr>
                <a:srgbClr val="666666"/>
              </a:buClr>
              <a:buSzPts val="3300"/>
              <a:buFont typeface="Nunito"/>
              <a:buChar char="●"/>
            </a:pPr>
            <a:r>
              <a:rPr lang="en" sz="3300">
                <a:solidFill>
                  <a:srgbClr val="666666"/>
                </a:solidFill>
                <a:latin typeface="Nunito"/>
                <a:ea typeface="Nunito"/>
                <a:cs typeface="Nunito"/>
                <a:sym typeface="Nunito"/>
              </a:rPr>
              <a:t>Para cada instancia, el algoritmo cuenta cuántas instancias se encuentran a una distancia ε de ella. Esta región se denomina vecindad ε de la instancia. </a:t>
            </a:r>
            <a:endParaRPr sz="3300">
              <a:solidFill>
                <a:srgbClr val="666666"/>
              </a:solidFill>
              <a:latin typeface="Nunito"/>
              <a:ea typeface="Nunito"/>
              <a:cs typeface="Nunito"/>
              <a:sym typeface="Nunito"/>
            </a:endParaRPr>
          </a:p>
          <a:p>
            <a:pPr indent="-400050" lvl="0" marL="457200" rtl="0" algn="l">
              <a:lnSpc>
                <a:spcPct val="115000"/>
              </a:lnSpc>
              <a:spcBef>
                <a:spcPts val="0"/>
              </a:spcBef>
              <a:spcAft>
                <a:spcPts val="0"/>
              </a:spcAft>
              <a:buClr>
                <a:srgbClr val="666666"/>
              </a:buClr>
              <a:buSzPts val="3300"/>
              <a:buFont typeface="Nunito"/>
              <a:buChar char="●"/>
            </a:pPr>
            <a:r>
              <a:rPr lang="en" sz="3300">
                <a:solidFill>
                  <a:srgbClr val="666666"/>
                </a:solidFill>
                <a:latin typeface="Nunito"/>
                <a:ea typeface="Nunito"/>
                <a:cs typeface="Nunito"/>
                <a:sym typeface="Nunito"/>
              </a:rPr>
              <a:t>Si una instancia tiene al menos </a:t>
            </a:r>
            <a:r>
              <a:rPr i="1" lang="en" sz="3300">
                <a:solidFill>
                  <a:srgbClr val="666666"/>
                </a:solidFill>
                <a:latin typeface="Nunito"/>
                <a:ea typeface="Nunito"/>
                <a:cs typeface="Nunito"/>
                <a:sym typeface="Nunito"/>
              </a:rPr>
              <a:t>min_samples</a:t>
            </a:r>
            <a:r>
              <a:rPr lang="en" sz="3300">
                <a:solidFill>
                  <a:srgbClr val="666666"/>
                </a:solidFill>
                <a:latin typeface="Nunito"/>
                <a:ea typeface="Nunito"/>
                <a:cs typeface="Nunito"/>
                <a:sym typeface="Nunito"/>
              </a:rPr>
              <a:t> de instancias en su vecindad ε (incluida ella misma), se considera una instancia núcleo. </a:t>
            </a:r>
            <a:endParaRPr sz="3300">
              <a:solidFill>
                <a:srgbClr val="666666"/>
              </a:solidFill>
              <a:latin typeface="Nunito"/>
              <a:ea typeface="Nunito"/>
              <a:cs typeface="Nunito"/>
              <a:sym typeface="Nunito"/>
            </a:endParaRPr>
          </a:p>
          <a:p>
            <a:pPr indent="-400050" lvl="0" marL="457200" rtl="0" algn="l">
              <a:lnSpc>
                <a:spcPct val="115000"/>
              </a:lnSpc>
              <a:spcBef>
                <a:spcPts val="0"/>
              </a:spcBef>
              <a:spcAft>
                <a:spcPts val="0"/>
              </a:spcAft>
              <a:buClr>
                <a:srgbClr val="666666"/>
              </a:buClr>
              <a:buSzPts val="3300"/>
              <a:buFont typeface="Nunito"/>
              <a:buChar char="●"/>
            </a:pPr>
            <a:r>
              <a:rPr lang="en" sz="3300">
                <a:solidFill>
                  <a:srgbClr val="666666"/>
                </a:solidFill>
                <a:latin typeface="Nunito"/>
                <a:ea typeface="Nunito"/>
                <a:cs typeface="Nunito"/>
                <a:sym typeface="Nunito"/>
              </a:rPr>
              <a:t>Todas las instancias de la vecindad de una instancia núcleo pertenecen al mismo cluster. Esta vecindad puede incluir otras instancias núcleo; por lo tanto, una larga secuencia de instancias núcleo vecinas </a:t>
            </a:r>
            <a:r>
              <a:rPr b="1" lang="en" sz="3300">
                <a:solidFill>
                  <a:srgbClr val="666666"/>
                </a:solidFill>
                <a:latin typeface="Nunito"/>
                <a:ea typeface="Nunito"/>
                <a:cs typeface="Nunito"/>
                <a:sym typeface="Nunito"/>
              </a:rPr>
              <a:t>forma un único clúster</a:t>
            </a:r>
            <a:r>
              <a:rPr lang="en" sz="3300">
                <a:solidFill>
                  <a:srgbClr val="666666"/>
                </a:solidFill>
                <a:latin typeface="Nunito"/>
                <a:ea typeface="Nunito"/>
                <a:cs typeface="Nunito"/>
                <a:sym typeface="Nunito"/>
              </a:rPr>
              <a:t>. </a:t>
            </a:r>
            <a:endParaRPr sz="3300">
              <a:solidFill>
                <a:srgbClr val="666666"/>
              </a:solidFill>
              <a:latin typeface="Nunito"/>
              <a:ea typeface="Nunito"/>
              <a:cs typeface="Nunito"/>
              <a:sym typeface="Nunito"/>
            </a:endParaRPr>
          </a:p>
          <a:p>
            <a:pPr indent="-400050" lvl="0" marL="457200" rtl="0" algn="l">
              <a:lnSpc>
                <a:spcPct val="115000"/>
              </a:lnSpc>
              <a:spcBef>
                <a:spcPts val="0"/>
              </a:spcBef>
              <a:spcAft>
                <a:spcPts val="0"/>
              </a:spcAft>
              <a:buClr>
                <a:srgbClr val="666666"/>
              </a:buClr>
              <a:buSzPts val="3300"/>
              <a:buFont typeface="Nunito"/>
              <a:buChar char="●"/>
            </a:pPr>
            <a:r>
              <a:rPr lang="en" sz="3300">
                <a:solidFill>
                  <a:srgbClr val="666666"/>
                </a:solidFill>
                <a:latin typeface="Nunito"/>
                <a:ea typeface="Nunito"/>
                <a:cs typeface="Nunito"/>
                <a:sym typeface="Nunito"/>
              </a:rPr>
              <a:t>Cualquier instancia que no sea un núcleo y no tenga ninguno en su vecindario se considera una anomalía.</a:t>
            </a:r>
            <a:endParaRPr sz="3300">
              <a:solidFill>
                <a:srgbClr val="666666"/>
              </a:solidFill>
              <a:latin typeface="Nunito"/>
              <a:ea typeface="Nunito"/>
              <a:cs typeface="Nunito"/>
              <a:sym typeface="Nunito"/>
            </a:endParaRPr>
          </a:p>
        </p:txBody>
      </p:sp>
      <p:pic>
        <p:nvPicPr>
          <p:cNvPr id="306" name="Google Shape;306;g30efb5dbbd7_0_53"/>
          <p:cNvPicPr preferRelativeResize="0"/>
          <p:nvPr/>
        </p:nvPicPr>
        <p:blipFill>
          <a:blip r:embed="rId3">
            <a:alphaModFix/>
          </a:blip>
          <a:stretch>
            <a:fillRect/>
          </a:stretch>
        </p:blipFill>
        <p:spPr>
          <a:xfrm>
            <a:off x="14515075" y="5010875"/>
            <a:ext cx="8068001" cy="5138550"/>
          </a:xfrm>
          <a:prstGeom prst="rect">
            <a:avLst/>
          </a:prstGeom>
          <a:noFill/>
          <a:ln>
            <a:noFill/>
          </a:ln>
        </p:spPr>
      </p:pic>
      <p:sp>
        <p:nvSpPr>
          <p:cNvPr id="307" name="Google Shape;307;g30efb5dbbd7_0_53"/>
          <p:cNvSpPr txBox="1"/>
          <p:nvPr/>
        </p:nvSpPr>
        <p:spPr>
          <a:xfrm>
            <a:off x="14067975" y="11346200"/>
            <a:ext cx="8962200" cy="63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900" u="sng">
                <a:solidFill>
                  <a:schemeClr val="hlink"/>
                </a:solidFill>
                <a:highlight>
                  <a:srgbClr val="FFFFFF"/>
                </a:highlight>
                <a:latin typeface="Roboto"/>
                <a:ea typeface="Roboto"/>
                <a:cs typeface="Roboto"/>
                <a:sym typeface="Roboto"/>
                <a:hlinkClick r:id="rId4"/>
              </a:rPr>
              <a:t>LINK: Clustering with DBSCAN, Clearly Explained!!!</a:t>
            </a:r>
            <a:endParaRPr sz="2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d5c285a80e_0_0"/>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Comparación con K-Means </a:t>
            </a:r>
            <a:endParaRPr/>
          </a:p>
        </p:txBody>
      </p:sp>
      <p:pic>
        <p:nvPicPr>
          <p:cNvPr id="313" name="Google Shape;313;g2d5c285a80e_0_0"/>
          <p:cNvPicPr preferRelativeResize="0"/>
          <p:nvPr/>
        </p:nvPicPr>
        <p:blipFill>
          <a:blip r:embed="rId3">
            <a:alphaModFix/>
          </a:blip>
          <a:stretch>
            <a:fillRect/>
          </a:stretch>
        </p:blipFill>
        <p:spPr>
          <a:xfrm>
            <a:off x="1656725" y="3476625"/>
            <a:ext cx="8743950" cy="6915150"/>
          </a:xfrm>
          <a:prstGeom prst="rect">
            <a:avLst/>
          </a:prstGeom>
          <a:noFill/>
          <a:ln>
            <a:noFill/>
          </a:ln>
        </p:spPr>
      </p:pic>
      <p:pic>
        <p:nvPicPr>
          <p:cNvPr id="314" name="Google Shape;314;g2d5c285a80e_0_0"/>
          <p:cNvPicPr preferRelativeResize="0"/>
          <p:nvPr/>
        </p:nvPicPr>
        <p:blipFill>
          <a:blip r:embed="rId4">
            <a:alphaModFix/>
          </a:blip>
          <a:stretch>
            <a:fillRect/>
          </a:stretch>
        </p:blipFill>
        <p:spPr>
          <a:xfrm>
            <a:off x="12322900" y="3476625"/>
            <a:ext cx="8743950" cy="6915150"/>
          </a:xfrm>
          <a:prstGeom prst="rect">
            <a:avLst/>
          </a:prstGeom>
          <a:noFill/>
          <a:ln>
            <a:noFill/>
          </a:ln>
        </p:spPr>
      </p:pic>
      <p:sp>
        <p:nvSpPr>
          <p:cNvPr id="315" name="Google Shape;315;g2d5c285a80e_0_0"/>
          <p:cNvSpPr txBox="1"/>
          <p:nvPr/>
        </p:nvSpPr>
        <p:spPr>
          <a:xfrm>
            <a:off x="8716300" y="11959475"/>
            <a:ext cx="146010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500">
                <a:solidFill>
                  <a:srgbClr val="666666"/>
                </a:solidFill>
                <a:latin typeface="Nunito"/>
                <a:ea typeface="Nunito"/>
                <a:cs typeface="Nunito"/>
                <a:sym typeface="Nunito"/>
              </a:rPr>
              <a:t>Fuente: </a:t>
            </a:r>
            <a:r>
              <a:rPr lang="en" sz="2500" u="sng">
                <a:solidFill>
                  <a:schemeClr val="hlink"/>
                </a:solidFill>
                <a:latin typeface="Nunito"/>
                <a:ea typeface="Nunito"/>
                <a:cs typeface="Nunito"/>
                <a:sym typeface="Nunito"/>
                <a:hlinkClick r:id="rId5"/>
              </a:rPr>
              <a:t>Understanding DBSCAN: A Practical Guide for Beginners with Business Applications</a:t>
            </a:r>
            <a:endParaRPr sz="6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d484fdb61a_0_368"/>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Parada técnica: Resumen hasta ahora</a:t>
            </a:r>
            <a:endParaRPr/>
          </a:p>
        </p:txBody>
      </p:sp>
      <p:pic>
        <p:nvPicPr>
          <p:cNvPr id="321" name="Google Shape;321;g2d484fdb61a_0_368"/>
          <p:cNvPicPr preferRelativeResize="0"/>
          <p:nvPr/>
        </p:nvPicPr>
        <p:blipFill rotWithShape="1">
          <a:blip r:embed="rId3">
            <a:alphaModFix/>
          </a:blip>
          <a:srcRect b="0" l="0" r="0" t="0"/>
          <a:stretch/>
        </p:blipFill>
        <p:spPr>
          <a:xfrm>
            <a:off x="10207350" y="9664575"/>
            <a:ext cx="2851550" cy="2851576"/>
          </a:xfrm>
          <a:prstGeom prst="rect">
            <a:avLst/>
          </a:prstGeom>
          <a:noFill/>
          <a:ln>
            <a:noFill/>
          </a:ln>
        </p:spPr>
      </p:pic>
      <p:sp>
        <p:nvSpPr>
          <p:cNvPr id="322" name="Google Shape;322;g2d484fdb61a_0_368"/>
          <p:cNvSpPr txBox="1"/>
          <p:nvPr>
            <p:ph idx="1" type="body"/>
          </p:nvPr>
        </p:nvSpPr>
        <p:spPr>
          <a:xfrm>
            <a:off x="1328100" y="2126000"/>
            <a:ext cx="20741700" cy="7538700"/>
          </a:xfrm>
          <a:prstGeom prst="rect">
            <a:avLst/>
          </a:prstGeom>
          <a:noFill/>
          <a:ln>
            <a:noFill/>
          </a:ln>
        </p:spPr>
        <p:txBody>
          <a:bodyPr anchorCtr="0" anchor="t" bIns="243825" lIns="243825" spcFirstLastPara="1" rIns="243825" wrap="square" tIns="243825">
            <a:normAutofit/>
          </a:bodyPr>
          <a:lstStyle/>
          <a:p>
            <a:pPr indent="-457200" lvl="0" marL="457200" rtl="0" algn="l">
              <a:spcBef>
                <a:spcPts val="0"/>
              </a:spcBef>
              <a:spcAft>
                <a:spcPts val="0"/>
              </a:spcAft>
              <a:buSzPts val="4200"/>
              <a:buChar char="●"/>
            </a:pPr>
            <a:r>
              <a:rPr b="1" lang="en"/>
              <a:t>Aprendizaje no supervisado: </a:t>
            </a:r>
            <a:r>
              <a:rPr lang="en"/>
              <a:t>Búsqueda de patrones en datos para los que no tenemos etiquetas.</a:t>
            </a:r>
            <a:endParaRPr/>
          </a:p>
          <a:p>
            <a:pPr indent="-457200" lvl="0" marL="457200" rtl="0" algn="l">
              <a:spcBef>
                <a:spcPts val="0"/>
              </a:spcBef>
              <a:spcAft>
                <a:spcPts val="0"/>
              </a:spcAft>
              <a:buSzPts val="4200"/>
              <a:buChar char="●"/>
            </a:pPr>
            <a:r>
              <a:rPr b="1" lang="en"/>
              <a:t>Reducción de la dimensionalidad: </a:t>
            </a:r>
            <a:r>
              <a:rPr lang="en"/>
              <a:t>Tener datos en muchas dimensiones puede tener sus complicaciones, tenemos algunas técnicas para buscar reducir esta dimensionalidad para usarlas como entradas para otros algoritmos o para visualizar.</a:t>
            </a:r>
            <a:endParaRPr/>
          </a:p>
          <a:p>
            <a:pPr indent="-457200" lvl="0" marL="457200" rtl="0" algn="l">
              <a:spcBef>
                <a:spcPts val="0"/>
              </a:spcBef>
              <a:spcAft>
                <a:spcPts val="0"/>
              </a:spcAft>
              <a:buSzPts val="4200"/>
              <a:buChar char="●"/>
            </a:pPr>
            <a:r>
              <a:rPr b="1" lang="en"/>
              <a:t>Clustering: </a:t>
            </a:r>
            <a:r>
              <a:rPr lang="en"/>
              <a:t>Algoritmos que buscan agrupar datos similares, útiles para detección de </a:t>
            </a:r>
            <a:r>
              <a:rPr lang="en"/>
              <a:t>anomalías</a:t>
            </a:r>
            <a:r>
              <a:rPr lang="en"/>
              <a:t>, etiquetado, análisis de datos o incluso segmentación de imágenes.</a:t>
            </a:r>
            <a:endParaRPr b="1"/>
          </a:p>
          <a:p>
            <a:pPr indent="0" lvl="0" marL="0" rtl="0" algn="l">
              <a:lnSpc>
                <a:spcPct val="115000"/>
              </a:lnSpc>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g2d56b400bfe_0_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72" name="Google Shape;72;g2d56b400bfe_0_5"/>
          <p:cNvSpPr txBox="1"/>
          <p:nvPr>
            <p:ph idx="1" type="body"/>
          </p:nvPr>
        </p:nvSpPr>
        <p:spPr>
          <a:xfrm>
            <a:off x="1328099" y="2126000"/>
            <a:ext cx="22221300" cy="94641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Muchos problemas de aprendizaje automático implican miles o incluso millones de características para cada instancia de entrenamiento. </a:t>
            </a:r>
            <a:endParaRPr/>
          </a:p>
          <a:p>
            <a:pPr indent="-457200" lvl="0" marL="457200" rtl="0" algn="l">
              <a:lnSpc>
                <a:spcPct val="115000"/>
              </a:lnSpc>
              <a:spcBef>
                <a:spcPts val="0"/>
              </a:spcBef>
              <a:spcAft>
                <a:spcPts val="0"/>
              </a:spcAft>
              <a:buSzPts val="4200"/>
              <a:buChar char="●"/>
            </a:pPr>
            <a:r>
              <a:rPr lang="en"/>
              <a:t>Todas estas características no sólo pueden hacer que el entrenamiento sea extremadamente lento, sino que también pueden hacer que sea mucho más difícil encontrar una buena solución. </a:t>
            </a:r>
            <a:endParaRPr/>
          </a:p>
          <a:p>
            <a:pPr indent="-457200" lvl="0" marL="457200" rtl="0" algn="l">
              <a:lnSpc>
                <a:spcPct val="115000"/>
              </a:lnSpc>
              <a:spcBef>
                <a:spcPts val="0"/>
              </a:spcBef>
              <a:spcAft>
                <a:spcPts val="0"/>
              </a:spcAft>
              <a:buSzPts val="4200"/>
              <a:buChar char="●"/>
            </a:pPr>
            <a:r>
              <a:rPr lang="en"/>
              <a:t>Este problema se conoce como </a:t>
            </a:r>
            <a:r>
              <a:rPr b="1" lang="en"/>
              <a:t>la maldición de la dimensionalidad</a:t>
            </a:r>
            <a:r>
              <a:rPr lang="en"/>
              <a: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g2d56b400bfe_0_0"/>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pic>
        <p:nvPicPr>
          <p:cNvPr id="78" name="Google Shape;78;g2d56b400bfe_0_0"/>
          <p:cNvPicPr preferRelativeResize="0"/>
          <p:nvPr/>
        </p:nvPicPr>
        <p:blipFill>
          <a:blip r:embed="rId3">
            <a:alphaModFix/>
          </a:blip>
          <a:stretch>
            <a:fillRect/>
          </a:stretch>
        </p:blipFill>
        <p:spPr>
          <a:xfrm>
            <a:off x="1000975" y="2363830"/>
            <a:ext cx="20522274" cy="9519545"/>
          </a:xfrm>
          <a:prstGeom prst="rect">
            <a:avLst/>
          </a:prstGeom>
          <a:noFill/>
          <a:ln>
            <a:noFill/>
          </a:ln>
        </p:spPr>
      </p:pic>
      <p:sp>
        <p:nvSpPr>
          <p:cNvPr id="79" name="Google Shape;79;g2d56b400bfe_0_0"/>
          <p:cNvSpPr txBox="1"/>
          <p:nvPr/>
        </p:nvSpPr>
        <p:spPr>
          <a:xfrm>
            <a:off x="16945900" y="12126725"/>
            <a:ext cx="68580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rgbClr val="666666"/>
                </a:solidFill>
                <a:latin typeface="Nunito"/>
                <a:ea typeface="Nunito"/>
                <a:cs typeface="Nunito"/>
                <a:sym typeface="Nunito"/>
              </a:rPr>
              <a:t>Rodrigo F. Díaz, Aprendizaje Automático (2021)</a:t>
            </a:r>
            <a:endParaRPr sz="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d5b0ab7525_0_4"/>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85" name="Google Shape;85;g2d5b0ab7525_0_4"/>
          <p:cNvSpPr txBox="1"/>
          <p:nvPr>
            <p:ph idx="1" type="body"/>
          </p:nvPr>
        </p:nvSpPr>
        <p:spPr>
          <a:xfrm>
            <a:off x="1328100" y="2126000"/>
            <a:ext cx="22221300" cy="58161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La distancia media entre puntos aumenta, los datos tienden a ser muy esparzos.</a:t>
            </a:r>
            <a:endParaRPr/>
          </a:p>
          <a:p>
            <a:pPr indent="-457200" lvl="0" marL="457200" rtl="0" algn="l">
              <a:lnSpc>
                <a:spcPct val="115000"/>
              </a:lnSpc>
              <a:spcBef>
                <a:spcPts val="0"/>
              </a:spcBef>
              <a:spcAft>
                <a:spcPts val="0"/>
              </a:spcAft>
              <a:buSzPts val="4200"/>
              <a:buChar char="●"/>
            </a:pPr>
            <a:r>
              <a:rPr lang="en"/>
              <a:t>Una nueva instancia va a estar muy lejos de cualquier instancia de entrenamiento, las predicciones van a ser menos confiables porque van a estar basadas en extrapolaciones muy grandes.</a:t>
            </a:r>
            <a:endParaRPr/>
          </a:p>
          <a:p>
            <a:pPr indent="-457200" lvl="0" marL="457200" rtl="0" algn="l">
              <a:lnSpc>
                <a:spcPct val="115000"/>
              </a:lnSpc>
              <a:spcBef>
                <a:spcPts val="0"/>
              </a:spcBef>
              <a:spcAft>
                <a:spcPts val="0"/>
              </a:spcAft>
              <a:buSzPts val="4200"/>
              <a:buChar char="●"/>
            </a:pPr>
            <a:r>
              <a:rPr lang="en"/>
              <a:t>Mayor riesgo de </a:t>
            </a:r>
            <a:r>
              <a:rPr i="1" lang="en"/>
              <a:t>overfitting</a:t>
            </a:r>
            <a:r>
              <a:rPr lang="en"/>
              <a:t>.</a:t>
            </a:r>
            <a:endParaRPr/>
          </a:p>
          <a:p>
            <a:pPr indent="-457200" lvl="0" marL="457200" rtl="0" algn="l">
              <a:lnSpc>
                <a:spcPct val="115000"/>
              </a:lnSpc>
              <a:spcBef>
                <a:spcPts val="0"/>
              </a:spcBef>
              <a:spcAft>
                <a:spcPts val="0"/>
              </a:spcAft>
              <a:buSzPts val="4200"/>
              <a:buChar char="●"/>
            </a:pPr>
            <a:r>
              <a:rPr lang="en"/>
              <a:t>Entrenamientos más costosos, necesidad de una cantidad enorme (*) de datos con sus problemas de obtención y manipulación (o directamente, </a:t>
            </a:r>
            <a:r>
              <a:rPr lang="en"/>
              <a:t>imposibilidad</a:t>
            </a:r>
            <a:r>
              <a:rPr lang="en"/>
              <a:t> práctica).</a:t>
            </a:r>
            <a:endParaRPr/>
          </a:p>
        </p:txBody>
      </p:sp>
      <p:sp>
        <p:nvSpPr>
          <p:cNvPr id="86" name="Google Shape;86;g2d5b0ab7525_0_4"/>
          <p:cNvSpPr txBox="1"/>
          <p:nvPr/>
        </p:nvSpPr>
        <p:spPr>
          <a:xfrm>
            <a:off x="1328100" y="9289000"/>
            <a:ext cx="22221300" cy="196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3500">
                <a:solidFill>
                  <a:srgbClr val="666666"/>
                </a:solidFill>
                <a:latin typeface="Nunito"/>
                <a:ea typeface="Nunito"/>
                <a:cs typeface="Nunito"/>
                <a:sym typeface="Nunito"/>
              </a:rPr>
              <a:t>(*)Con 100 características, todas entre 0 y 1, se necesitarían más instancias de entrenamiento que átomos en el universo observable para que cada punto de entrenamiento esté dentro de 0,1 de media, suponiendo que estuvieran repartidas uniformemente en todas las dimensiones. (Gerón, Capítulo 8)</a:t>
            </a:r>
            <a:endParaRPr b="1"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g2d5b0ab7525_0_3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92" name="Google Shape;92;g2d5b0ab7525_0_37"/>
          <p:cNvSpPr txBox="1"/>
          <p:nvPr>
            <p:ph idx="1" type="body"/>
          </p:nvPr>
        </p:nvSpPr>
        <p:spPr>
          <a:xfrm>
            <a:off x="1328100" y="2126000"/>
            <a:ext cx="10662300" cy="9952800"/>
          </a:xfrm>
          <a:prstGeom prst="rect">
            <a:avLst/>
          </a:prstGeom>
          <a:noFill/>
          <a:ln>
            <a:noFill/>
          </a:ln>
        </p:spPr>
        <p:txBody>
          <a:bodyPr anchorCtr="0" anchor="t" bIns="243825" lIns="243825" spcFirstLastPara="1" rIns="243825" wrap="square" tIns="243825">
            <a:normAutofit lnSpcReduction="10000"/>
          </a:bodyPr>
          <a:lstStyle/>
          <a:p>
            <a:pPr indent="-457200" lvl="0" marL="457200" rtl="0" algn="l">
              <a:lnSpc>
                <a:spcPct val="115000"/>
              </a:lnSpc>
              <a:spcBef>
                <a:spcPts val="0"/>
              </a:spcBef>
              <a:spcAft>
                <a:spcPts val="0"/>
              </a:spcAft>
              <a:buSzPts val="4200"/>
              <a:buChar char="●"/>
            </a:pPr>
            <a:r>
              <a:rPr lang="en"/>
              <a:t>Las ventajas de reducir las dimensiones de los datos son claras:</a:t>
            </a:r>
            <a:endParaRPr/>
          </a:p>
          <a:p>
            <a:pPr indent="-495300" lvl="1" marL="914400" rtl="0" algn="l">
              <a:lnSpc>
                <a:spcPct val="115000"/>
              </a:lnSpc>
              <a:spcBef>
                <a:spcPts val="0"/>
              </a:spcBef>
              <a:spcAft>
                <a:spcPts val="0"/>
              </a:spcAft>
              <a:buSzPts val="4200"/>
              <a:buChar char="○"/>
            </a:pPr>
            <a:r>
              <a:rPr lang="en"/>
              <a:t>Alejarnos de la </a:t>
            </a:r>
            <a:r>
              <a:rPr i="1" lang="en"/>
              <a:t>maldición de la dimensionalidad.</a:t>
            </a:r>
            <a:endParaRPr i="1"/>
          </a:p>
          <a:p>
            <a:pPr indent="-495300" lvl="1" marL="914400" rtl="0" algn="l">
              <a:lnSpc>
                <a:spcPct val="115000"/>
              </a:lnSpc>
              <a:spcBef>
                <a:spcPts val="0"/>
              </a:spcBef>
              <a:spcAft>
                <a:spcPts val="0"/>
              </a:spcAft>
              <a:buSzPts val="4200"/>
              <a:buChar char="○"/>
            </a:pPr>
            <a:r>
              <a:rPr lang="en"/>
              <a:t>Mejora el rendimiento (tiempo de cómputo, memoria).</a:t>
            </a:r>
            <a:endParaRPr/>
          </a:p>
          <a:p>
            <a:pPr indent="-495300" lvl="1" marL="914400" rtl="0" algn="l">
              <a:lnSpc>
                <a:spcPct val="115000"/>
              </a:lnSpc>
              <a:spcBef>
                <a:spcPts val="0"/>
              </a:spcBef>
              <a:spcAft>
                <a:spcPts val="0"/>
              </a:spcAft>
              <a:buSzPts val="4200"/>
              <a:buChar char="○"/>
            </a:pPr>
            <a:r>
              <a:rPr lang="en"/>
              <a:t>Mejora la calidad de los datos eliminando el ruido de dimensiones irrelevantes o redundantes.</a:t>
            </a:r>
            <a:endParaRPr/>
          </a:p>
          <a:p>
            <a:pPr indent="-495300" lvl="1" marL="914400" rtl="0" algn="l">
              <a:lnSpc>
                <a:spcPct val="115000"/>
              </a:lnSpc>
              <a:spcBef>
                <a:spcPts val="0"/>
              </a:spcBef>
              <a:spcAft>
                <a:spcPts val="0"/>
              </a:spcAft>
              <a:buSzPts val="4200"/>
              <a:buChar char="○"/>
            </a:pPr>
            <a:r>
              <a:rPr lang="en"/>
              <a:t>Herramienta contra el </a:t>
            </a:r>
            <a:r>
              <a:rPr i="1" lang="en"/>
              <a:t>overfitting.</a:t>
            </a:r>
            <a:endParaRPr i="1"/>
          </a:p>
          <a:p>
            <a:pPr indent="-495300" lvl="1" marL="914400" rtl="0" algn="l">
              <a:lnSpc>
                <a:spcPct val="115000"/>
              </a:lnSpc>
              <a:spcBef>
                <a:spcPts val="0"/>
              </a:spcBef>
              <a:spcAft>
                <a:spcPts val="0"/>
              </a:spcAft>
              <a:buSzPts val="4200"/>
              <a:buChar char="○"/>
            </a:pPr>
            <a:r>
              <a:rPr lang="en"/>
              <a:t>Facilita la visualización, podemos representar datos complejos en dos o tres dimensiones para entender patrones.</a:t>
            </a:r>
            <a:endParaRPr/>
          </a:p>
        </p:txBody>
      </p:sp>
      <p:pic>
        <p:nvPicPr>
          <p:cNvPr id="93" name="Google Shape;93;g2d5b0ab7525_0_37"/>
          <p:cNvPicPr preferRelativeResize="0"/>
          <p:nvPr/>
        </p:nvPicPr>
        <p:blipFill>
          <a:blip r:embed="rId3">
            <a:alphaModFix/>
          </a:blip>
          <a:stretch>
            <a:fillRect/>
          </a:stretch>
        </p:blipFill>
        <p:spPr>
          <a:xfrm>
            <a:off x="12056775" y="3164975"/>
            <a:ext cx="11177324" cy="6873750"/>
          </a:xfrm>
          <a:prstGeom prst="rect">
            <a:avLst/>
          </a:prstGeom>
          <a:noFill/>
          <a:ln>
            <a:noFill/>
          </a:ln>
        </p:spPr>
      </p:pic>
      <p:sp>
        <p:nvSpPr>
          <p:cNvPr id="94" name="Google Shape;94;g2d5b0ab7525_0_37"/>
          <p:cNvSpPr txBox="1"/>
          <p:nvPr/>
        </p:nvSpPr>
        <p:spPr>
          <a:xfrm>
            <a:off x="12698375" y="10287000"/>
            <a:ext cx="10818000" cy="9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200">
                <a:solidFill>
                  <a:srgbClr val="666666"/>
                </a:solidFill>
                <a:latin typeface="Nunito"/>
                <a:ea typeface="Nunito"/>
                <a:cs typeface="Nunito"/>
                <a:sym typeface="Nunito"/>
              </a:rPr>
              <a:t>Scatter plot 2D de los datos MNIST tras aplicar PCA (50 componentes) y luego t-SNE (</a:t>
            </a:r>
            <a:r>
              <a:rPr lang="en" sz="2200" u="sng">
                <a:solidFill>
                  <a:schemeClr val="hlink"/>
                </a:solidFill>
                <a:latin typeface="Nunito"/>
                <a:ea typeface="Nunito"/>
                <a:cs typeface="Nunito"/>
                <a:sym typeface="Nunito"/>
                <a:hlinkClick r:id="rId4"/>
              </a:rPr>
              <a:t>Link</a:t>
            </a:r>
            <a:r>
              <a:rPr lang="en" sz="2200">
                <a:solidFill>
                  <a:srgbClr val="666666"/>
                </a:solidFill>
                <a:latin typeface="Nunito"/>
                <a:ea typeface="Nunito"/>
                <a:cs typeface="Nunito"/>
                <a:sym typeface="Nunito"/>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2d4a6451fa9_0_15"/>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100" name="Google Shape;100;g2d4a6451fa9_0_15"/>
          <p:cNvSpPr txBox="1"/>
          <p:nvPr>
            <p:ph idx="1" type="body"/>
          </p:nvPr>
        </p:nvSpPr>
        <p:spPr>
          <a:xfrm>
            <a:off x="1261725" y="2125950"/>
            <a:ext cx="21003600" cy="94641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En la mayoría de los problemas del mundo real, las instancias de entrenamiento no están repartidas uniformemente por todas las dimensiones. </a:t>
            </a:r>
            <a:endParaRPr/>
          </a:p>
          <a:p>
            <a:pPr indent="-457200" lvl="0" marL="457200" rtl="0" algn="l">
              <a:lnSpc>
                <a:spcPct val="115000"/>
              </a:lnSpc>
              <a:spcBef>
                <a:spcPts val="0"/>
              </a:spcBef>
              <a:spcAft>
                <a:spcPts val="0"/>
              </a:spcAft>
              <a:buSzPts val="4200"/>
              <a:buChar char="●"/>
            </a:pPr>
            <a:r>
              <a:rPr lang="en"/>
              <a:t>Muchas características son casi constantes, mientras que otras están muy correlacionadas.</a:t>
            </a:r>
            <a:endParaRPr/>
          </a:p>
          <a:p>
            <a:pPr indent="-457200" lvl="0" marL="457200" rtl="0" algn="l">
              <a:lnSpc>
                <a:spcPct val="115000"/>
              </a:lnSpc>
              <a:spcBef>
                <a:spcPts val="0"/>
              </a:spcBef>
              <a:spcAft>
                <a:spcPts val="0"/>
              </a:spcAft>
              <a:buSzPts val="4200"/>
              <a:buChar char="●"/>
            </a:pPr>
            <a:r>
              <a:rPr lang="en"/>
              <a:t>Se puede pensar, entonces, que todas las instancias de entrenamiento se encuentran dentro (o cerca) de un subespacio de dimensiones mucho más bajas que las del espacio original.</a:t>
            </a:r>
            <a:endParaRPr/>
          </a:p>
          <a:p>
            <a:pPr indent="-457200" lvl="0" marL="457200" rtl="0" algn="l">
              <a:lnSpc>
                <a:spcPct val="115000"/>
              </a:lnSpc>
              <a:spcBef>
                <a:spcPts val="0"/>
              </a:spcBef>
              <a:spcAft>
                <a:spcPts val="0"/>
              </a:spcAft>
              <a:buSzPts val="4200"/>
              <a:buChar char="●"/>
            </a:pPr>
            <a:r>
              <a:rPr lang="en"/>
              <a:t>Pensemos el caso de los datos de MNIST.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d56b400bfe_0_27"/>
          <p:cNvSpPr txBox="1"/>
          <p:nvPr>
            <p:ph type="title"/>
          </p:nvPr>
        </p:nvSpPr>
        <p:spPr>
          <a:xfrm>
            <a:off x="1000967" y="706825"/>
            <a:ext cx="21264300" cy="1049700"/>
          </a:xfrm>
          <a:prstGeom prst="rect">
            <a:avLst/>
          </a:prstGeom>
          <a:noFill/>
          <a:ln>
            <a:noFill/>
          </a:ln>
        </p:spPr>
        <p:txBody>
          <a:bodyPr anchorCtr="0" anchor="ctr" bIns="243825" lIns="243825" spcFirstLastPara="1" rIns="243825" wrap="square" tIns="243825">
            <a:normAutofit fontScale="90000"/>
          </a:bodyPr>
          <a:lstStyle/>
          <a:p>
            <a:pPr indent="0" lvl="0" marL="0" rtl="0" algn="l">
              <a:lnSpc>
                <a:spcPct val="100000"/>
              </a:lnSpc>
              <a:spcBef>
                <a:spcPts val="0"/>
              </a:spcBef>
              <a:spcAft>
                <a:spcPts val="0"/>
              </a:spcAft>
              <a:buSzPct val="111111"/>
              <a:buNone/>
            </a:pPr>
            <a:r>
              <a:rPr lang="en"/>
              <a:t>Reducción de la dimensionalidad</a:t>
            </a:r>
            <a:endParaRPr/>
          </a:p>
        </p:txBody>
      </p:sp>
      <p:sp>
        <p:nvSpPr>
          <p:cNvPr id="106" name="Google Shape;106;g2d56b400bfe_0_27"/>
          <p:cNvSpPr txBox="1"/>
          <p:nvPr>
            <p:ph idx="1" type="body"/>
          </p:nvPr>
        </p:nvSpPr>
        <p:spPr>
          <a:xfrm>
            <a:off x="1261725" y="2125950"/>
            <a:ext cx="20484900" cy="3201300"/>
          </a:xfrm>
          <a:prstGeom prst="rect">
            <a:avLst/>
          </a:prstGeom>
          <a:noFill/>
          <a:ln>
            <a:noFill/>
          </a:ln>
        </p:spPr>
        <p:txBody>
          <a:bodyPr anchorCtr="0" anchor="t" bIns="243825" lIns="243825" spcFirstLastPara="1" rIns="243825" wrap="square" tIns="243825">
            <a:normAutofit/>
          </a:bodyPr>
          <a:lstStyle/>
          <a:p>
            <a:pPr indent="-457200" lvl="0" marL="457200" rtl="0" algn="l">
              <a:lnSpc>
                <a:spcPct val="115000"/>
              </a:lnSpc>
              <a:spcBef>
                <a:spcPts val="0"/>
              </a:spcBef>
              <a:spcAft>
                <a:spcPts val="0"/>
              </a:spcAft>
              <a:buSzPts val="4200"/>
              <a:buChar char="●"/>
            </a:pPr>
            <a:r>
              <a:rPr lang="en"/>
              <a:t>Cada imagen de MNIST “vive” en un espacio de 784 dimensiones. </a:t>
            </a:r>
            <a:endParaRPr/>
          </a:p>
          <a:p>
            <a:pPr indent="-457200" lvl="0" marL="457200" rtl="0" algn="l">
              <a:lnSpc>
                <a:spcPct val="115000"/>
              </a:lnSpc>
              <a:spcBef>
                <a:spcPts val="0"/>
              </a:spcBef>
              <a:spcAft>
                <a:spcPts val="0"/>
              </a:spcAft>
              <a:buSzPts val="4200"/>
              <a:buChar char="●"/>
            </a:pPr>
            <a:r>
              <a:rPr lang="en"/>
              <a:t>¿Le parece que todas estas dimensiones son igual de importantes al transmitir información?</a:t>
            </a:r>
            <a:endParaRPr/>
          </a:p>
        </p:txBody>
      </p:sp>
      <p:pic>
        <p:nvPicPr>
          <p:cNvPr id="107" name="Google Shape;107;g2d56b400bfe_0_27"/>
          <p:cNvPicPr preferRelativeResize="0"/>
          <p:nvPr/>
        </p:nvPicPr>
        <p:blipFill>
          <a:blip r:embed="rId3">
            <a:alphaModFix/>
          </a:blip>
          <a:stretch>
            <a:fillRect/>
          </a:stretch>
        </p:blipFill>
        <p:spPr>
          <a:xfrm>
            <a:off x="4970736" y="5279625"/>
            <a:ext cx="13324774" cy="6428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ninson_slides_theme">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